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jpg>
</file>

<file path=ppt/media/image01.png>
</file>

<file path=ppt/media/image02.png>
</file>

<file path=ppt/media/image03.png>
</file>

<file path=ppt/media/image04.png>
</file>

<file path=ppt/media/image05.jpg>
</file>

<file path=ppt/media/image06.png>
</file>

<file path=ppt/media/image07.png>
</file>

<file path=ppt/media/image08.jpg>
</file>

<file path=ppt/media/image09.png>
</file>

<file path=ppt/media/image10.png>
</file>

<file path=ppt/media/image11.png>
</file>

<file path=ppt/media/image12.png>
</file>

<file path=ppt/media/image13.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 name="Shape 30"/>
        <p:cNvGrpSpPr/>
        <p:nvPr/>
      </p:nvGrpSpPr>
      <p:grpSpPr>
        <a:xfrm>
          <a:off x="0" y="0"/>
          <a:ext cx="0" cy="0"/>
          <a:chOff x="0" y="0"/>
          <a:chExt cx="0" cy="0"/>
        </a:xfrm>
      </p:grpSpPr>
      <p:sp>
        <p:nvSpPr>
          <p:cNvPr id="31" name="Shape 3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2" name="Shape 3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5" name="Shape 85"/>
        <p:cNvGrpSpPr/>
        <p:nvPr/>
      </p:nvGrpSpPr>
      <p:grpSpPr>
        <a:xfrm>
          <a:off x="0" y="0"/>
          <a:ext cx="0" cy="0"/>
          <a:chOff x="0" y="0"/>
          <a:chExt cx="0" cy="0"/>
        </a:xfrm>
      </p:grpSpPr>
      <p:sp>
        <p:nvSpPr>
          <p:cNvPr id="86" name="Shape 8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87" name="Shape 8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7" name="Shape 97"/>
        <p:cNvGrpSpPr/>
        <p:nvPr/>
      </p:nvGrpSpPr>
      <p:grpSpPr>
        <a:xfrm>
          <a:off x="0" y="0"/>
          <a:ext cx="0" cy="0"/>
          <a:chOff x="0" y="0"/>
          <a:chExt cx="0" cy="0"/>
        </a:xfrm>
      </p:grpSpPr>
      <p:sp>
        <p:nvSpPr>
          <p:cNvPr id="98" name="Shape 9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9" name="Shape 9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49" name="Shape 14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 name="Shape 36"/>
        <p:cNvGrpSpPr/>
        <p:nvPr/>
      </p:nvGrpSpPr>
      <p:grpSpPr>
        <a:xfrm>
          <a:off x="0" y="0"/>
          <a:ext cx="0" cy="0"/>
          <a:chOff x="0" y="0"/>
          <a:chExt cx="0" cy="0"/>
        </a:xfrm>
      </p:grpSpPr>
      <p:sp>
        <p:nvSpPr>
          <p:cNvPr id="37" name="Shape 3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8" name="Shape 3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87" name="Shape 18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0" name="Shape 190"/>
        <p:cNvGrpSpPr/>
        <p:nvPr/>
      </p:nvGrpSpPr>
      <p:grpSpPr>
        <a:xfrm>
          <a:off x="0" y="0"/>
          <a:ext cx="0" cy="0"/>
          <a:chOff x="0" y="0"/>
          <a:chExt cx="0" cy="0"/>
        </a:xfrm>
      </p:grpSpPr>
      <p:sp>
        <p:nvSpPr>
          <p:cNvPr id="191" name="Shape 19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92" name="Shape 19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Mention the fact that movie theaters used to be film and now everything is digital. This is osmehting that happened in my life time. This along with tape cassettes and CDs all the way to the iPOD</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6" name="Shape 196"/>
        <p:cNvGrpSpPr/>
        <p:nvPr/>
      </p:nvGrpSpPr>
      <p:grpSpPr>
        <a:xfrm>
          <a:off x="0" y="0"/>
          <a:ext cx="0" cy="0"/>
          <a:chOff x="0" y="0"/>
          <a:chExt cx="0" cy="0"/>
        </a:xfrm>
      </p:grpSpPr>
      <p:sp>
        <p:nvSpPr>
          <p:cNvPr id="197" name="Shape 19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98" name="Shape 19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1" name="Shape 201"/>
        <p:cNvGrpSpPr/>
        <p:nvPr/>
      </p:nvGrpSpPr>
      <p:grpSpPr>
        <a:xfrm>
          <a:off x="0" y="0"/>
          <a:ext cx="0" cy="0"/>
          <a:chOff x="0" y="0"/>
          <a:chExt cx="0" cy="0"/>
        </a:xfrm>
      </p:grpSpPr>
      <p:sp>
        <p:nvSpPr>
          <p:cNvPr id="202" name="Shape 20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03" name="Shape 20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Mention the fact that movie theaters used to be film and now everything is digital. This is osmehting that happened in my life time. This along with tape cassettes and CDs all the way to the iPOD</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Mention the fact that movie theaters used to be film and now everything is digital. This is osmehting that happened in my life time. This along with tape cassettes and CDs all the way to the iPOD</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5" name="Shape 45"/>
        <p:cNvGrpSpPr/>
        <p:nvPr/>
      </p:nvGrpSpPr>
      <p:grpSpPr>
        <a:xfrm>
          <a:off x="0" y="0"/>
          <a:ext cx="0" cy="0"/>
          <a:chOff x="0" y="0"/>
          <a:chExt cx="0" cy="0"/>
        </a:xfrm>
      </p:grpSpPr>
      <p:sp>
        <p:nvSpPr>
          <p:cNvPr id="46" name="Shape 4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47" name="Shape 4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8" name="Shape 218"/>
        <p:cNvGrpSpPr/>
        <p:nvPr/>
      </p:nvGrpSpPr>
      <p:grpSpPr>
        <a:xfrm>
          <a:off x="0" y="0"/>
          <a:ext cx="0" cy="0"/>
          <a:chOff x="0" y="0"/>
          <a:chExt cx="0" cy="0"/>
        </a:xfrm>
      </p:grpSpPr>
      <p:sp>
        <p:nvSpPr>
          <p:cNvPr id="219" name="Shape 21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20" name="Shape 22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Mention the fact that movie theaters used to be film and now everything is digital. This is osmehting that happened in my life time. This along with tape cassettes and CDs all the way to the iPOD</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Mention the fact that movie theaters used to be film and now everything is digital. This is osmehting that happened in my life time. This along with tape cassettes and CDs all the way to the iPOD</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32" name="Shape 23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Mention the fact that movie theaters used to be film and now everything is digital. This is osmehting that happened in my life time. This along with tape cassettes and CDs all the way to the iPOD</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7" name="Shape 237"/>
        <p:cNvGrpSpPr/>
        <p:nvPr/>
      </p:nvGrpSpPr>
      <p:grpSpPr>
        <a:xfrm>
          <a:off x="0" y="0"/>
          <a:ext cx="0" cy="0"/>
          <a:chOff x="0" y="0"/>
          <a:chExt cx="0" cy="0"/>
        </a:xfrm>
      </p:grpSpPr>
      <p:sp>
        <p:nvSpPr>
          <p:cNvPr id="238" name="Shape 23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39" name="Shape 23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Mention the fact that movie theaters used to be film and now everything is digital. This is osmehting that happened in my life time. This along with tape cassettes and CDs all the way to the iPOD</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4" name="Shape 244"/>
        <p:cNvGrpSpPr/>
        <p:nvPr/>
      </p:nvGrpSpPr>
      <p:grpSpPr>
        <a:xfrm>
          <a:off x="0" y="0"/>
          <a:ext cx="0" cy="0"/>
          <a:chOff x="0" y="0"/>
          <a:chExt cx="0" cy="0"/>
        </a:xfrm>
      </p:grpSpPr>
      <p:sp>
        <p:nvSpPr>
          <p:cNvPr id="245" name="Shape 24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46" name="Shape 24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Mention the fact that movie theaters used to be film and now everything is digital. This is osmehting that happened in my life time. This along with tape cassettes and CDs all the way to the iPOD</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6" name="Shape 256"/>
        <p:cNvGrpSpPr/>
        <p:nvPr/>
      </p:nvGrpSpPr>
      <p:grpSpPr>
        <a:xfrm>
          <a:off x="0" y="0"/>
          <a:ext cx="0" cy="0"/>
          <a:chOff x="0" y="0"/>
          <a:chExt cx="0" cy="0"/>
        </a:xfrm>
      </p:grpSpPr>
      <p:sp>
        <p:nvSpPr>
          <p:cNvPr id="257" name="Shape 25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58" name="Shape 25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3" name="Shape 263"/>
        <p:cNvGrpSpPr/>
        <p:nvPr/>
      </p:nvGrpSpPr>
      <p:grpSpPr>
        <a:xfrm>
          <a:off x="0" y="0"/>
          <a:ext cx="0" cy="0"/>
          <a:chOff x="0" y="0"/>
          <a:chExt cx="0" cy="0"/>
        </a:xfrm>
      </p:grpSpPr>
      <p:sp>
        <p:nvSpPr>
          <p:cNvPr id="264" name="Shape 26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65" name="Shape 26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9" name="Shape 269"/>
        <p:cNvGrpSpPr/>
        <p:nvPr/>
      </p:nvGrpSpPr>
      <p:grpSpPr>
        <a:xfrm>
          <a:off x="0" y="0"/>
          <a:ext cx="0" cy="0"/>
          <a:chOff x="0" y="0"/>
          <a:chExt cx="0" cy="0"/>
        </a:xfrm>
      </p:grpSpPr>
      <p:sp>
        <p:nvSpPr>
          <p:cNvPr id="270" name="Shape 27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71" name="Shape 27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83" name="Shape 28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1" name="Shape 51"/>
        <p:cNvGrpSpPr/>
        <p:nvPr/>
      </p:nvGrpSpPr>
      <p:grpSpPr>
        <a:xfrm>
          <a:off x="0" y="0"/>
          <a:ext cx="0" cy="0"/>
          <a:chOff x="0" y="0"/>
          <a:chExt cx="0" cy="0"/>
        </a:xfrm>
      </p:grpSpPr>
      <p:sp>
        <p:nvSpPr>
          <p:cNvPr id="52" name="Shape 5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53" name="Shape 5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99" name="Shape 29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3" name="Shape 303"/>
        <p:cNvGrpSpPr/>
        <p:nvPr/>
      </p:nvGrpSpPr>
      <p:grpSpPr>
        <a:xfrm>
          <a:off x="0" y="0"/>
          <a:ext cx="0" cy="0"/>
          <a:chOff x="0" y="0"/>
          <a:chExt cx="0" cy="0"/>
        </a:xfrm>
      </p:grpSpPr>
      <p:sp>
        <p:nvSpPr>
          <p:cNvPr id="304" name="Shape 30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05" name="Shape 30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8" name="Shape 308"/>
        <p:cNvGrpSpPr/>
        <p:nvPr/>
      </p:nvGrpSpPr>
      <p:grpSpPr>
        <a:xfrm>
          <a:off x="0" y="0"/>
          <a:ext cx="0" cy="0"/>
          <a:chOff x="0" y="0"/>
          <a:chExt cx="0" cy="0"/>
        </a:xfrm>
      </p:grpSpPr>
      <p:sp>
        <p:nvSpPr>
          <p:cNvPr id="309" name="Shape 30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10" name="Shape 31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6" name="Shape 316"/>
        <p:cNvGrpSpPr/>
        <p:nvPr/>
      </p:nvGrpSpPr>
      <p:grpSpPr>
        <a:xfrm>
          <a:off x="0" y="0"/>
          <a:ext cx="0" cy="0"/>
          <a:chOff x="0" y="0"/>
          <a:chExt cx="0" cy="0"/>
        </a:xfrm>
      </p:grpSpPr>
      <p:sp>
        <p:nvSpPr>
          <p:cNvPr id="317" name="Shape 31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18" name="Shape 31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2" name="Shape 322"/>
        <p:cNvGrpSpPr/>
        <p:nvPr/>
      </p:nvGrpSpPr>
      <p:grpSpPr>
        <a:xfrm>
          <a:off x="0" y="0"/>
          <a:ext cx="0" cy="0"/>
          <a:chOff x="0" y="0"/>
          <a:chExt cx="0" cy="0"/>
        </a:xfrm>
      </p:grpSpPr>
      <p:sp>
        <p:nvSpPr>
          <p:cNvPr id="323" name="Shape 32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24" name="Shape 32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7" name="Shape 327"/>
        <p:cNvGrpSpPr/>
        <p:nvPr/>
      </p:nvGrpSpPr>
      <p:grpSpPr>
        <a:xfrm>
          <a:off x="0" y="0"/>
          <a:ext cx="0" cy="0"/>
          <a:chOff x="0" y="0"/>
          <a:chExt cx="0" cy="0"/>
        </a:xfrm>
      </p:grpSpPr>
      <p:sp>
        <p:nvSpPr>
          <p:cNvPr id="328" name="Shape 32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29" name="Shape 32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sz="1150">
                <a:solidFill>
                  <a:srgbClr val="222426"/>
                </a:solidFill>
                <a:highlight>
                  <a:srgbClr val="FFFFFF"/>
                </a:highlight>
              </a:rPr>
              <a:t>portable -- run on any system</a:t>
            </a:r>
          </a:p>
          <a:p>
            <a:pPr lvl="0" rtl="0">
              <a:spcBef>
                <a:spcPts val="0"/>
              </a:spcBef>
              <a:buNone/>
            </a:pPr>
            <a:r>
              <a:rPr lang="en" sz="1150">
                <a:solidFill>
                  <a:srgbClr val="222426"/>
                </a:solidFill>
                <a:highlight>
                  <a:srgbClr val="FFFFFF"/>
                </a:highlight>
              </a:rPr>
              <a:t>fast -- no interpreter or VM or anything; just compile into machine code to run</a:t>
            </a:r>
          </a:p>
          <a:p>
            <a:pPr lvl="0" rtl="0">
              <a:spcBef>
                <a:spcPts val="0"/>
              </a:spcBef>
              <a:buNone/>
            </a:pPr>
            <a:r>
              <a:rPr lang="en" sz="1150">
                <a:solidFill>
                  <a:srgbClr val="222426"/>
                </a:solidFill>
                <a:highlight>
                  <a:srgbClr val="FFFFFF"/>
                </a:highlight>
              </a:rPr>
              <a:t>old</a:t>
            </a:r>
          </a:p>
          <a:p>
            <a:pPr lvl="0" rtl="0">
              <a:spcBef>
                <a:spcPts val="0"/>
              </a:spcBef>
              <a:buNone/>
            </a:pPr>
            <a:r>
              <a:rPr lang="en" sz="1150">
                <a:solidFill>
                  <a:srgbClr val="222426"/>
                </a:solidFill>
                <a:highlight>
                  <a:srgbClr val="FFFFFF"/>
                </a:highlight>
              </a:rPr>
              <a:t>many C/C++ libraries can be used in other programming languages</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3" name="Shape 333"/>
        <p:cNvGrpSpPr/>
        <p:nvPr/>
      </p:nvGrpSpPr>
      <p:grpSpPr>
        <a:xfrm>
          <a:off x="0" y="0"/>
          <a:ext cx="0" cy="0"/>
          <a:chOff x="0" y="0"/>
          <a:chExt cx="0" cy="0"/>
        </a:xfrm>
      </p:grpSpPr>
      <p:sp>
        <p:nvSpPr>
          <p:cNvPr id="334" name="Shape 33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35" name="Shape 33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c++ is multi-paradigm </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9" name="Shape 339"/>
        <p:cNvGrpSpPr/>
        <p:nvPr/>
      </p:nvGrpSpPr>
      <p:grpSpPr>
        <a:xfrm>
          <a:off x="0" y="0"/>
          <a:ext cx="0" cy="0"/>
          <a:chOff x="0" y="0"/>
          <a:chExt cx="0" cy="0"/>
        </a:xfrm>
      </p:grpSpPr>
      <p:sp>
        <p:nvSpPr>
          <p:cNvPr id="340" name="Shape 34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41" name="Shape 34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5" name="Shape 345"/>
        <p:cNvGrpSpPr/>
        <p:nvPr/>
      </p:nvGrpSpPr>
      <p:grpSpPr>
        <a:xfrm>
          <a:off x="0" y="0"/>
          <a:ext cx="0" cy="0"/>
          <a:chOff x="0" y="0"/>
          <a:chExt cx="0" cy="0"/>
        </a:xfrm>
      </p:grpSpPr>
      <p:sp>
        <p:nvSpPr>
          <p:cNvPr id="346" name="Shape 34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47" name="Shape 34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0" name="Shape 350"/>
        <p:cNvGrpSpPr/>
        <p:nvPr/>
      </p:nvGrpSpPr>
      <p:grpSpPr>
        <a:xfrm>
          <a:off x="0" y="0"/>
          <a:ext cx="0" cy="0"/>
          <a:chOff x="0" y="0"/>
          <a:chExt cx="0" cy="0"/>
        </a:xfrm>
      </p:grpSpPr>
      <p:sp>
        <p:nvSpPr>
          <p:cNvPr id="351" name="Shape 35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52" name="Shape 35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7" name="Shape 357"/>
        <p:cNvGrpSpPr/>
        <p:nvPr/>
      </p:nvGrpSpPr>
      <p:grpSpPr>
        <a:xfrm>
          <a:off x="0" y="0"/>
          <a:ext cx="0" cy="0"/>
          <a:chOff x="0" y="0"/>
          <a:chExt cx="0" cy="0"/>
        </a:xfrm>
      </p:grpSpPr>
      <p:sp>
        <p:nvSpPr>
          <p:cNvPr id="358" name="Shape 35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59" name="Shape 35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82" name="Shape 8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idx="1" type="subTitle"/>
          </p:nvPr>
        </p:nvSpPr>
        <p:spPr>
          <a:xfrm>
            <a:off x="685800" y="2840053"/>
            <a:ext cx="7772400" cy="784799"/>
          </a:xfrm>
          <a:prstGeom prst="rect">
            <a:avLst/>
          </a:prstGeom>
        </p:spPr>
        <p:txBody>
          <a:bodyPr anchorCtr="0" anchor="t" bIns="91425" lIns="91425" rIns="91425" tIns="91425"/>
          <a:lstStyle>
            <a:lvl1pPr lvl="0" algn="ctr">
              <a:spcBef>
                <a:spcPts val="0"/>
              </a:spcBef>
              <a:buClr>
                <a:schemeClr val="dk2"/>
              </a:buClr>
              <a:buNone/>
              <a:defRPr>
                <a:solidFill>
                  <a:schemeClr val="dk2"/>
                </a:solidFill>
              </a:defRPr>
            </a:lvl1pPr>
            <a:lvl2pPr lvl="1" algn="ctr">
              <a:spcBef>
                <a:spcPts val="0"/>
              </a:spcBef>
              <a:buClr>
                <a:schemeClr val="dk2"/>
              </a:buClr>
              <a:buSzPct val="100000"/>
              <a:buNone/>
              <a:defRPr sz="3000">
                <a:solidFill>
                  <a:schemeClr val="dk2"/>
                </a:solidFill>
              </a:defRPr>
            </a:lvl2pPr>
            <a:lvl3pPr lvl="2" algn="ctr">
              <a:spcBef>
                <a:spcPts val="0"/>
              </a:spcBef>
              <a:buClr>
                <a:schemeClr val="dk2"/>
              </a:buClr>
              <a:buSzPct val="100000"/>
              <a:buNone/>
              <a:defRPr sz="3000">
                <a:solidFill>
                  <a:schemeClr val="dk2"/>
                </a:solidFill>
              </a:defRPr>
            </a:lvl3pPr>
            <a:lvl4pPr lvl="3" algn="ctr">
              <a:spcBef>
                <a:spcPts val="0"/>
              </a:spcBef>
              <a:buClr>
                <a:schemeClr val="dk2"/>
              </a:buClr>
              <a:buSzPct val="100000"/>
              <a:buNone/>
              <a:defRPr sz="3000">
                <a:solidFill>
                  <a:schemeClr val="dk2"/>
                </a:solidFill>
              </a:defRPr>
            </a:lvl4pPr>
            <a:lvl5pPr lvl="4" algn="ctr">
              <a:spcBef>
                <a:spcPts val="0"/>
              </a:spcBef>
              <a:buClr>
                <a:schemeClr val="dk2"/>
              </a:buClr>
              <a:buSzPct val="100000"/>
              <a:buNone/>
              <a:defRPr sz="3000">
                <a:solidFill>
                  <a:schemeClr val="dk2"/>
                </a:solidFill>
              </a:defRPr>
            </a:lvl5pPr>
            <a:lvl6pPr lvl="5" algn="ctr">
              <a:spcBef>
                <a:spcPts val="0"/>
              </a:spcBef>
              <a:buClr>
                <a:schemeClr val="dk2"/>
              </a:buClr>
              <a:buSzPct val="100000"/>
              <a:buNone/>
              <a:defRPr sz="3000">
                <a:solidFill>
                  <a:schemeClr val="dk2"/>
                </a:solidFill>
              </a:defRPr>
            </a:lvl6pPr>
            <a:lvl7pPr lvl="6" algn="ctr">
              <a:spcBef>
                <a:spcPts val="0"/>
              </a:spcBef>
              <a:buClr>
                <a:schemeClr val="dk2"/>
              </a:buClr>
              <a:buSzPct val="100000"/>
              <a:buNone/>
              <a:defRPr sz="3000">
                <a:solidFill>
                  <a:schemeClr val="dk2"/>
                </a:solidFill>
              </a:defRPr>
            </a:lvl7pPr>
            <a:lvl8pPr lvl="7" algn="ctr">
              <a:spcBef>
                <a:spcPts val="0"/>
              </a:spcBef>
              <a:buClr>
                <a:schemeClr val="dk2"/>
              </a:buClr>
              <a:buSzPct val="100000"/>
              <a:buNone/>
              <a:defRPr sz="3000">
                <a:solidFill>
                  <a:schemeClr val="dk2"/>
                </a:solidFill>
              </a:defRPr>
            </a:lvl8pPr>
            <a:lvl9pPr lvl="8" algn="ctr">
              <a:spcBef>
                <a:spcPts val="0"/>
              </a:spcBef>
              <a:buClr>
                <a:schemeClr val="dk2"/>
              </a:buClr>
              <a:buSzPct val="100000"/>
              <a:buNone/>
              <a:defRPr sz="3000">
                <a:solidFill>
                  <a:schemeClr val="dk2"/>
                </a:solidFill>
              </a:defRPr>
            </a:lvl9pPr>
          </a:lstStyle>
          <a:p/>
        </p:txBody>
      </p:sp>
      <p:sp>
        <p:nvSpPr>
          <p:cNvPr id="11" name="Shape 11"/>
          <p:cNvSpPr txBox="1"/>
          <p:nvPr>
            <p:ph type="ctrTitle"/>
          </p:nvPr>
        </p:nvSpPr>
        <p:spPr>
          <a:xfrm>
            <a:off x="685800" y="1583342"/>
            <a:ext cx="7772400" cy="1159799"/>
          </a:xfrm>
          <a:prstGeom prst="rect">
            <a:avLst/>
          </a:prstGeom>
        </p:spPr>
        <p:txBody>
          <a:bodyPr anchorCtr="0" anchor="b" bIns="91425" lIns="91425" rIns="91425"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2" name="Shape 12"/>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3" name="Shape 13"/>
        <p:cNvGrpSpPr/>
        <p:nvPr/>
      </p:nvGrpSpPr>
      <p:grpSpPr>
        <a:xfrm>
          <a:off x="0" y="0"/>
          <a:ext cx="0" cy="0"/>
          <a:chOff x="0" y="0"/>
          <a:chExt cx="0" cy="0"/>
        </a:xfrm>
      </p:grpSpPr>
      <p:sp>
        <p:nvSpPr>
          <p:cNvPr id="14" name="Shape 14"/>
          <p:cNvSpPr txBox="1"/>
          <p:nvPr>
            <p:ph type="title"/>
          </p:nvPr>
        </p:nvSpPr>
        <p:spPr>
          <a:xfrm>
            <a:off x="457200" y="205978"/>
            <a:ext cx="8229600" cy="8574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5" name="Shape 15"/>
          <p:cNvSpPr txBox="1"/>
          <p:nvPr>
            <p:ph idx="1" type="body"/>
          </p:nvPr>
        </p:nvSpPr>
        <p:spPr>
          <a:xfrm>
            <a:off x="457200" y="1200150"/>
            <a:ext cx="8229600" cy="3725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6" name="Shape 16"/>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17" name="Shape 17"/>
        <p:cNvGrpSpPr/>
        <p:nvPr/>
      </p:nvGrpSpPr>
      <p:grpSpPr>
        <a:xfrm>
          <a:off x="0" y="0"/>
          <a:ext cx="0" cy="0"/>
          <a:chOff x="0" y="0"/>
          <a:chExt cx="0" cy="0"/>
        </a:xfrm>
      </p:grpSpPr>
      <p:sp>
        <p:nvSpPr>
          <p:cNvPr id="18" name="Shape 18"/>
          <p:cNvSpPr txBox="1"/>
          <p:nvPr>
            <p:ph type="title"/>
          </p:nvPr>
        </p:nvSpPr>
        <p:spPr>
          <a:xfrm>
            <a:off x="457200" y="205978"/>
            <a:ext cx="8229600" cy="8574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 type="body"/>
          </p:nvPr>
        </p:nvSpPr>
        <p:spPr>
          <a:xfrm>
            <a:off x="457200" y="1200150"/>
            <a:ext cx="3994500" cy="3725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0" name="Shape 20"/>
          <p:cNvSpPr txBox="1"/>
          <p:nvPr>
            <p:ph idx="2" type="body"/>
          </p:nvPr>
        </p:nvSpPr>
        <p:spPr>
          <a:xfrm>
            <a:off x="4692273" y="1200150"/>
            <a:ext cx="3994500" cy="3725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1" name="Shape 21"/>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2" name="Shape 22"/>
        <p:cNvGrpSpPr/>
        <p:nvPr/>
      </p:nvGrpSpPr>
      <p:grpSpPr>
        <a:xfrm>
          <a:off x="0" y="0"/>
          <a:ext cx="0" cy="0"/>
          <a:chOff x="0" y="0"/>
          <a:chExt cx="0" cy="0"/>
        </a:xfrm>
      </p:grpSpPr>
      <p:sp>
        <p:nvSpPr>
          <p:cNvPr id="23" name="Shape 23"/>
          <p:cNvSpPr txBox="1"/>
          <p:nvPr>
            <p:ph type="title"/>
          </p:nvPr>
        </p:nvSpPr>
        <p:spPr>
          <a:xfrm>
            <a:off x="457200" y="205978"/>
            <a:ext cx="8229600" cy="8574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4" name="Shape 24"/>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25" name="Shape 25"/>
        <p:cNvGrpSpPr/>
        <p:nvPr/>
      </p:nvGrpSpPr>
      <p:grpSpPr>
        <a:xfrm>
          <a:off x="0" y="0"/>
          <a:ext cx="0" cy="0"/>
          <a:chOff x="0" y="0"/>
          <a:chExt cx="0" cy="0"/>
        </a:xfrm>
      </p:grpSpPr>
      <p:sp>
        <p:nvSpPr>
          <p:cNvPr id="26" name="Shape 26"/>
          <p:cNvSpPr txBox="1"/>
          <p:nvPr>
            <p:ph idx="1" type="body"/>
          </p:nvPr>
        </p:nvSpPr>
        <p:spPr>
          <a:xfrm>
            <a:off x="457200" y="4406309"/>
            <a:ext cx="8229600" cy="519599"/>
          </a:xfrm>
          <a:prstGeom prst="rect">
            <a:avLst/>
          </a:prstGeom>
        </p:spPr>
        <p:txBody>
          <a:bodyPr anchorCtr="0" anchor="t" bIns="91425" lIns="91425" rIns="91425" tIns="91425"/>
          <a:lstStyle>
            <a:lvl1pPr lvl="0" algn="ctr">
              <a:spcBef>
                <a:spcPts val="0"/>
              </a:spcBef>
              <a:buClr>
                <a:schemeClr val="dk1"/>
              </a:buClr>
              <a:buSzPct val="100000"/>
              <a:buNone/>
              <a:defRPr sz="1800">
                <a:solidFill>
                  <a:schemeClr val="dk1"/>
                </a:solidFill>
              </a:defRPr>
            </a:lvl1pPr>
          </a:lstStyle>
          <a:p/>
        </p:txBody>
      </p:sp>
      <p:sp>
        <p:nvSpPr>
          <p:cNvPr id="27" name="Shape 27"/>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8" name="Shape 28"/>
        <p:cNvGrpSpPr/>
        <p:nvPr/>
      </p:nvGrpSpPr>
      <p:grpSpPr>
        <a:xfrm>
          <a:off x="0" y="0"/>
          <a:ext cx="0" cy="0"/>
          <a:chOff x="0" y="0"/>
          <a:chExt cx="0" cy="0"/>
        </a:xfrm>
      </p:grpSpPr>
      <p:sp>
        <p:nvSpPr>
          <p:cNvPr id="29" name="Shape 29"/>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gradFill>
          <a:gsLst>
            <a:gs pos="0">
              <a:schemeClr val="lt1"/>
            </a:gs>
            <a:gs pos="30000">
              <a:schemeClr val="lt1"/>
            </a:gs>
            <a:gs pos="100000">
              <a:schemeClr val="lt2"/>
            </a:gs>
          </a:gsLst>
          <a:path path="circle">
            <a:fillToRect b="50%" l="50%" r="50%" t="50%"/>
          </a:path>
          <a:tileRect/>
        </a:gra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05978"/>
            <a:ext cx="8229600" cy="857400"/>
          </a:xfrm>
          <a:prstGeom prst="rect">
            <a:avLst/>
          </a:prstGeom>
          <a:noFill/>
          <a:ln>
            <a:noFill/>
          </a:ln>
        </p:spPr>
        <p:txBody>
          <a:bodyPr anchorCtr="0" anchor="b" bIns="91425" lIns="91425" rIns="91425" tIns="91425"/>
          <a:lstStyle>
            <a:lvl1pPr lvl="0">
              <a:spcBef>
                <a:spcPts val="0"/>
              </a:spcBef>
              <a:buClr>
                <a:schemeClr val="dk1"/>
              </a:buClr>
              <a:buSzPct val="100000"/>
              <a:buNone/>
              <a:defRPr b="1" sz="3600">
                <a:solidFill>
                  <a:schemeClr val="dk1"/>
                </a:solidFill>
              </a:defRPr>
            </a:lvl1pPr>
            <a:lvl2pPr lvl="1">
              <a:spcBef>
                <a:spcPts val="0"/>
              </a:spcBef>
              <a:buClr>
                <a:schemeClr val="dk1"/>
              </a:buClr>
              <a:buSzPct val="100000"/>
              <a:buNone/>
              <a:defRPr b="1" sz="3600">
                <a:solidFill>
                  <a:schemeClr val="dk1"/>
                </a:solidFill>
              </a:defRPr>
            </a:lvl2pPr>
            <a:lvl3pPr lvl="2">
              <a:spcBef>
                <a:spcPts val="0"/>
              </a:spcBef>
              <a:buClr>
                <a:schemeClr val="dk1"/>
              </a:buClr>
              <a:buSzPct val="100000"/>
              <a:buNone/>
              <a:defRPr b="1" sz="3600">
                <a:solidFill>
                  <a:schemeClr val="dk1"/>
                </a:solidFill>
              </a:defRPr>
            </a:lvl3pPr>
            <a:lvl4pPr lvl="3">
              <a:spcBef>
                <a:spcPts val="0"/>
              </a:spcBef>
              <a:buClr>
                <a:schemeClr val="dk1"/>
              </a:buClr>
              <a:buSzPct val="100000"/>
              <a:buNone/>
              <a:defRPr b="1" sz="3600">
                <a:solidFill>
                  <a:schemeClr val="dk1"/>
                </a:solidFill>
              </a:defRPr>
            </a:lvl4pPr>
            <a:lvl5pPr lvl="4">
              <a:spcBef>
                <a:spcPts val="0"/>
              </a:spcBef>
              <a:buClr>
                <a:schemeClr val="dk1"/>
              </a:buClr>
              <a:buSzPct val="100000"/>
              <a:buNone/>
              <a:defRPr b="1" sz="3600">
                <a:solidFill>
                  <a:schemeClr val="dk1"/>
                </a:solidFill>
              </a:defRPr>
            </a:lvl5pPr>
            <a:lvl6pPr lvl="5">
              <a:spcBef>
                <a:spcPts val="0"/>
              </a:spcBef>
              <a:buClr>
                <a:schemeClr val="dk1"/>
              </a:buClr>
              <a:buSzPct val="100000"/>
              <a:buNone/>
              <a:defRPr b="1" sz="3600">
                <a:solidFill>
                  <a:schemeClr val="dk1"/>
                </a:solidFill>
              </a:defRPr>
            </a:lvl6pPr>
            <a:lvl7pPr lvl="6">
              <a:spcBef>
                <a:spcPts val="0"/>
              </a:spcBef>
              <a:buClr>
                <a:schemeClr val="dk1"/>
              </a:buClr>
              <a:buSzPct val="100000"/>
              <a:buNone/>
              <a:defRPr b="1" sz="3600">
                <a:solidFill>
                  <a:schemeClr val="dk1"/>
                </a:solidFill>
              </a:defRPr>
            </a:lvl7pPr>
            <a:lvl8pPr lvl="7">
              <a:spcBef>
                <a:spcPts val="0"/>
              </a:spcBef>
              <a:buClr>
                <a:schemeClr val="dk1"/>
              </a:buClr>
              <a:buSzPct val="100000"/>
              <a:buNone/>
              <a:defRPr b="1" sz="3600">
                <a:solidFill>
                  <a:schemeClr val="dk1"/>
                </a:solidFill>
              </a:defRPr>
            </a:lvl8pPr>
            <a:lvl9pPr lvl="8">
              <a:spcBef>
                <a:spcPts val="0"/>
              </a:spcBef>
              <a:buClr>
                <a:schemeClr val="dk1"/>
              </a:buClr>
              <a:buSzPct val="100000"/>
              <a:buNone/>
              <a:defRPr b="1" sz="3600">
                <a:solidFill>
                  <a:schemeClr val="dk1"/>
                </a:solidFill>
              </a:defRPr>
            </a:lvl9pPr>
          </a:lstStyle>
          <a:p/>
        </p:txBody>
      </p:sp>
      <p:sp>
        <p:nvSpPr>
          <p:cNvPr id="7" name="Shape 7"/>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a:spcBef>
                <a:spcPts val="600"/>
              </a:spcBef>
              <a:buSzPct val="100000"/>
              <a:defRPr sz="3000"/>
            </a:lvl1pPr>
            <a:lvl2pPr lvl="1">
              <a:spcBef>
                <a:spcPts val="480"/>
              </a:spcBef>
              <a:buSzPct val="100000"/>
              <a:defRPr sz="2400"/>
            </a:lvl2pPr>
            <a:lvl3pPr lvl="2">
              <a:spcBef>
                <a:spcPts val="480"/>
              </a:spcBef>
              <a:buSzPct val="100000"/>
              <a:defRPr sz="2400"/>
            </a:lvl3pPr>
            <a:lvl4pPr lvl="3">
              <a:spcBef>
                <a:spcPts val="360"/>
              </a:spcBef>
              <a:buSzPct val="100000"/>
              <a:defRPr sz="1800"/>
            </a:lvl4pPr>
            <a:lvl5pPr lvl="4">
              <a:spcBef>
                <a:spcPts val="360"/>
              </a:spcBef>
              <a:buSzPct val="100000"/>
              <a:defRPr sz="1800"/>
            </a:lvl5pPr>
            <a:lvl6pPr lvl="5">
              <a:spcBef>
                <a:spcPts val="360"/>
              </a:spcBef>
              <a:buSzPct val="100000"/>
              <a:defRPr sz="1800"/>
            </a:lvl6pPr>
            <a:lvl7pPr lvl="6">
              <a:spcBef>
                <a:spcPts val="360"/>
              </a:spcBef>
              <a:buSzPct val="100000"/>
              <a:defRPr sz="1800"/>
            </a:lvl7pPr>
            <a:lvl8pPr lvl="7">
              <a:spcBef>
                <a:spcPts val="360"/>
              </a:spcBef>
              <a:buSzPct val="100000"/>
              <a:defRPr sz="1800"/>
            </a:lvl8pPr>
            <a:lvl9pPr lvl="8">
              <a:spcBef>
                <a:spcPts val="360"/>
              </a:spcBef>
              <a:buSzPct val="100000"/>
              <a:defRPr sz="1800"/>
            </a:lvl9pPr>
          </a:lstStyle>
          <a:p/>
        </p:txBody>
      </p:sp>
      <p:sp>
        <p:nvSpPr>
          <p:cNvPr id="8" name="Shape 8"/>
          <p:cNvSpPr txBox="1"/>
          <p:nvPr>
            <p:ph idx="12" type="sldNum"/>
          </p:nvPr>
        </p:nvSpPr>
        <p:spPr>
          <a:xfrm>
            <a:off x="8556791" y="4749850"/>
            <a:ext cx="548699"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300">
                <a:solidFill>
                  <a:schemeClr val="dk1"/>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04.png"/><Relationship Id="rId4" Type="http://schemas.openxmlformats.org/officeDocument/2006/relationships/image" Target="../media/image0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03.png"/><Relationship Id="rId4" Type="http://schemas.openxmlformats.org/officeDocument/2006/relationships/image" Target="../media/image0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06.png"/><Relationship Id="rId4" Type="http://schemas.openxmlformats.org/officeDocument/2006/relationships/image" Target="../media/image0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08.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00.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05.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10.png"/><Relationship Id="rId4" Type="http://schemas.openxmlformats.org/officeDocument/2006/relationships/image" Target="../media/image0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11.png"/><Relationship Id="rId4" Type="http://schemas.openxmlformats.org/officeDocument/2006/relationships/image" Target="../media/image0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hyperlink" Target="http://developer.android.com/guide/topics/media/mediaplayer.html"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hyperlink" Target="https://www.python.org/doc/" TargetMode="External"/><Relationship Id="rId4" Type="http://schemas.openxmlformats.org/officeDocument/2006/relationships/image" Target="../media/image0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12.png"/><Relationship Id="rId4" Type="http://schemas.openxmlformats.org/officeDocument/2006/relationships/image" Target="../media/image0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 name="Shape 33"/>
        <p:cNvGrpSpPr/>
        <p:nvPr/>
      </p:nvGrpSpPr>
      <p:grpSpPr>
        <a:xfrm>
          <a:off x="0" y="0"/>
          <a:ext cx="0" cy="0"/>
          <a:chOff x="0" y="0"/>
          <a:chExt cx="0" cy="0"/>
        </a:xfrm>
      </p:grpSpPr>
      <p:sp>
        <p:nvSpPr>
          <p:cNvPr id="34" name="Shape 34"/>
          <p:cNvSpPr txBox="1"/>
          <p:nvPr>
            <p:ph idx="1" type="subTitle"/>
          </p:nvPr>
        </p:nvSpPr>
        <p:spPr>
          <a:xfrm>
            <a:off x="685800" y="2840053"/>
            <a:ext cx="7772400" cy="784799"/>
          </a:xfrm>
          <a:prstGeom prst="rect">
            <a:avLst/>
          </a:prstGeom>
        </p:spPr>
        <p:txBody>
          <a:bodyPr anchorCtr="0" anchor="t" bIns="91425" lIns="91425" rIns="91425" tIns="91425">
            <a:noAutofit/>
          </a:bodyPr>
          <a:lstStyle/>
          <a:p>
            <a:pPr lvl="0" rtl="0">
              <a:spcBef>
                <a:spcPts val="0"/>
              </a:spcBef>
              <a:buNone/>
            </a:pPr>
            <a:r>
              <a:rPr lang="en"/>
              <a:t>Acronyms and Terminology</a:t>
            </a:r>
          </a:p>
        </p:txBody>
      </p:sp>
      <p:sp>
        <p:nvSpPr>
          <p:cNvPr id="35" name="Shape 35"/>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rPr lang="en"/>
              <a:t>Lesson 1</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8" name="Shape 88"/>
        <p:cNvGrpSpPr/>
        <p:nvPr/>
      </p:nvGrpSpPr>
      <p:grpSpPr>
        <a:xfrm>
          <a:off x="0" y="0"/>
          <a:ext cx="0" cy="0"/>
          <a:chOff x="0" y="0"/>
          <a:chExt cx="0" cy="0"/>
        </a:xfrm>
      </p:grpSpPr>
      <p:sp>
        <p:nvSpPr>
          <p:cNvPr id="89" name="Shape 89"/>
          <p:cNvSpPr txBox="1"/>
          <p:nvPr>
            <p:ph idx="1" type="subTitle"/>
          </p:nvPr>
        </p:nvSpPr>
        <p:spPr>
          <a:xfrm>
            <a:off x="346325" y="615550"/>
            <a:ext cx="8178000" cy="3887099"/>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b="1" lang="en" sz="1800">
                <a:solidFill>
                  <a:srgbClr val="000000"/>
                </a:solidFill>
              </a:rPr>
              <a:t>Multimedia: </a:t>
            </a:r>
            <a:r>
              <a:rPr lang="en" sz="1800">
                <a:solidFill>
                  <a:srgbClr val="000000"/>
                </a:solidFill>
              </a:rPr>
              <a:t>Audio/Video, refers to the delivery of information that combines different content formats (motion video, audio, still images, graphics, animation, text, etc…)</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Library: </a:t>
            </a:r>
            <a:r>
              <a:rPr lang="en" sz="1800">
                <a:solidFill>
                  <a:srgbClr val="000000"/>
                </a:solidFill>
              </a:rPr>
              <a:t>A collection of resources used to develop software </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Scalability (Applications): </a:t>
            </a:r>
            <a:r>
              <a:rPr lang="en" sz="1800">
                <a:solidFill>
                  <a:srgbClr val="000000"/>
                </a:solidFill>
              </a:rPr>
              <a:t>Refers to how an application (or anything) can be increased in size (e.g. will a website be able to handle all this traffic?)</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Maintainability:</a:t>
            </a:r>
            <a:r>
              <a:rPr lang="en" sz="1800">
                <a:solidFill>
                  <a:srgbClr val="000000"/>
                </a:solidFill>
              </a:rPr>
              <a:t> How difficult will an application, or something of the like, be to maintain; adding features, fixing issues,  relates to scalability</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Subsampling: </a:t>
            </a:r>
            <a:r>
              <a:rPr lang="en" sz="1800">
                <a:solidFill>
                  <a:srgbClr val="000000"/>
                </a:solidFill>
              </a:rPr>
              <a:t>Bandwidth reduction techniques which reduce the amount of digital data used to represent an image. Part of a compression process.</a:t>
            </a:r>
          </a:p>
        </p:txBody>
      </p:sp>
      <p:sp>
        <p:nvSpPr>
          <p:cNvPr id="90" name="Shape 90"/>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2</a:t>
            </a:r>
            <a:r>
              <a:rPr b="1" lang="en" sz="2400">
                <a:solidFill>
                  <a:srgbClr val="000000"/>
                </a:solidFill>
              </a:rPr>
              <a:t> </a:t>
            </a:r>
            <a:r>
              <a:rPr lang="en" sz="2400">
                <a:solidFill>
                  <a:srgbClr val="000000"/>
                </a:solidFill>
              </a:rPr>
              <a:t>|</a:t>
            </a:r>
            <a:r>
              <a:rPr b="1" lang="en" sz="2400">
                <a:solidFill>
                  <a:srgbClr val="000000"/>
                </a:solidFill>
              </a:rPr>
              <a:t> </a:t>
            </a:r>
            <a:r>
              <a:rPr lang="en" sz="2400"/>
              <a:t>Terminology</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4" name="Shape 94"/>
        <p:cNvGrpSpPr/>
        <p:nvPr/>
      </p:nvGrpSpPr>
      <p:grpSpPr>
        <a:xfrm>
          <a:off x="0" y="0"/>
          <a:ext cx="0" cy="0"/>
          <a:chOff x="0" y="0"/>
          <a:chExt cx="0" cy="0"/>
        </a:xfrm>
      </p:grpSpPr>
      <p:sp>
        <p:nvSpPr>
          <p:cNvPr id="95" name="Shape 95"/>
          <p:cNvSpPr txBox="1"/>
          <p:nvPr>
            <p:ph idx="1" type="subTitle"/>
          </p:nvPr>
        </p:nvSpPr>
        <p:spPr>
          <a:xfrm>
            <a:off x="346325" y="615550"/>
            <a:ext cx="8178000" cy="3887099"/>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b="1" lang="en" sz="1800">
                <a:solidFill>
                  <a:srgbClr val="000000"/>
                </a:solidFill>
              </a:rPr>
              <a:t>Scalability: </a:t>
            </a:r>
            <a:r>
              <a:rPr lang="en" sz="1800">
                <a:solidFill>
                  <a:srgbClr val="000000"/>
                </a:solidFill>
              </a:rPr>
              <a:t>The ability to vary the information content of a program by changing the amount of data that is stored, transmitted or displayed. </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QuickTime: </a:t>
            </a:r>
            <a:r>
              <a:rPr lang="en" sz="1800">
                <a:solidFill>
                  <a:srgbClr val="000000"/>
                </a:solidFill>
              </a:rPr>
              <a:t>Apple Computer’s video environment. QuickTime video files must be converted to .AVI format to run under Microsoft’s Video for Windows.</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Overlay</a:t>
            </a:r>
            <a:r>
              <a:rPr lang="en" sz="1800">
                <a:solidFill>
                  <a:srgbClr val="000000"/>
                </a:solidFill>
              </a:rPr>
              <a:t>: The ability to superimpose computer graphics over a live or recorded video signal and store the resulting video image on videotape. It is often used to add titles to videotapes.</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Motion Video: </a:t>
            </a:r>
            <a:r>
              <a:rPr lang="en" sz="1800">
                <a:solidFill>
                  <a:srgbClr val="000000"/>
                </a:solidFill>
              </a:rPr>
              <a:t>Video that displays real motion by displaying a sequence of images rapidly enough that the eyes see the image as a continuously moving picture.</a:t>
            </a:r>
          </a:p>
        </p:txBody>
      </p:sp>
      <p:sp>
        <p:nvSpPr>
          <p:cNvPr id="96" name="Shape 96"/>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2</a:t>
            </a:r>
            <a:r>
              <a:rPr b="1" lang="en" sz="2400">
                <a:solidFill>
                  <a:srgbClr val="000000"/>
                </a:solidFill>
              </a:rPr>
              <a:t> </a:t>
            </a:r>
            <a:r>
              <a:rPr lang="en" sz="2400">
                <a:solidFill>
                  <a:srgbClr val="000000"/>
                </a:solidFill>
              </a:rPr>
              <a:t>|</a:t>
            </a:r>
            <a:r>
              <a:rPr b="1" lang="en" sz="2400">
                <a:solidFill>
                  <a:srgbClr val="000000"/>
                </a:solidFill>
              </a:rPr>
              <a:t> </a:t>
            </a:r>
            <a:r>
              <a:rPr lang="en" sz="2400"/>
              <a:t>Terminology</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0" name="Shape 100"/>
        <p:cNvGrpSpPr/>
        <p:nvPr/>
      </p:nvGrpSpPr>
      <p:grpSpPr>
        <a:xfrm>
          <a:off x="0" y="0"/>
          <a:ext cx="0" cy="0"/>
          <a:chOff x="0" y="0"/>
          <a:chExt cx="0" cy="0"/>
        </a:xfrm>
      </p:grpSpPr>
      <p:sp>
        <p:nvSpPr>
          <p:cNvPr id="101" name="Shape 101"/>
          <p:cNvSpPr txBox="1"/>
          <p:nvPr>
            <p:ph idx="1" type="subTitle"/>
          </p:nvPr>
        </p:nvSpPr>
        <p:spPr>
          <a:xfrm>
            <a:off x="346325" y="615550"/>
            <a:ext cx="8178000" cy="3887099"/>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b="1" lang="en" sz="1800">
                <a:solidFill>
                  <a:srgbClr val="000000"/>
                </a:solidFill>
              </a:rPr>
              <a:t>JavaScript: </a:t>
            </a:r>
            <a:r>
              <a:rPr lang="en" sz="1800">
                <a:solidFill>
                  <a:srgbClr val="000000"/>
                </a:solidFill>
              </a:rPr>
              <a:t>Netscape’s simple scripting language for Web pages which allows simple interactivity to be build into a page.</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Interframe Coding: </a:t>
            </a:r>
            <a:r>
              <a:rPr lang="en" sz="1800">
                <a:solidFill>
                  <a:srgbClr val="000000"/>
                </a:solidFill>
              </a:rPr>
              <a:t>Compression techniques which track the differences between frames of video. Results in more compression over a range of frames than intraframe coding.</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DirectX: </a:t>
            </a:r>
            <a:r>
              <a:rPr lang="en" sz="1800">
                <a:solidFill>
                  <a:srgbClr val="000000"/>
                </a:solidFill>
              </a:rPr>
              <a:t>Microsoft Windows API designed to provide software developers with direct access to low-level functions on PC peripherals. </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OpenGL:</a:t>
            </a:r>
            <a:r>
              <a:rPr lang="en" sz="1800">
                <a:solidFill>
                  <a:srgbClr val="000000"/>
                </a:solidFill>
              </a:rPr>
              <a:t> Another commonly used graphics API (cross-platform)</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Delta Frame: </a:t>
            </a:r>
            <a:r>
              <a:rPr lang="en" sz="1800">
                <a:solidFill>
                  <a:srgbClr val="000000"/>
                </a:solidFill>
              </a:rPr>
              <a:t>Also known as the Difference Frame. Contains only the pixels different from the preceding keyframe. Delta Frames reduce the overall size of the video clip to be stored on disk.</a:t>
            </a:r>
          </a:p>
        </p:txBody>
      </p:sp>
      <p:sp>
        <p:nvSpPr>
          <p:cNvPr id="102" name="Shape 102"/>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2</a:t>
            </a:r>
            <a:r>
              <a:rPr b="1" lang="en" sz="2400">
                <a:solidFill>
                  <a:srgbClr val="000000"/>
                </a:solidFill>
              </a:rPr>
              <a:t> </a:t>
            </a:r>
            <a:r>
              <a:rPr lang="en" sz="2400">
                <a:solidFill>
                  <a:srgbClr val="000000"/>
                </a:solidFill>
              </a:rPr>
              <a:t>|</a:t>
            </a:r>
            <a:r>
              <a:rPr b="1" lang="en" sz="2400">
                <a:solidFill>
                  <a:srgbClr val="000000"/>
                </a:solidFill>
              </a:rPr>
              <a:t> </a:t>
            </a:r>
            <a:r>
              <a:rPr lang="en" sz="2400"/>
              <a:t>Terminology</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x="0" y="0"/>
          <a:ext cx="0" cy="0"/>
          <a:chOff x="0" y="0"/>
          <a:chExt cx="0" cy="0"/>
        </a:xfrm>
      </p:grpSpPr>
      <p:sp>
        <p:nvSpPr>
          <p:cNvPr id="107" name="Shape 107"/>
          <p:cNvSpPr txBox="1"/>
          <p:nvPr>
            <p:ph idx="1" type="subTitle"/>
          </p:nvPr>
        </p:nvSpPr>
        <p:spPr>
          <a:xfrm>
            <a:off x="346325" y="615550"/>
            <a:ext cx="8178000" cy="3887099"/>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b="1" lang="en" sz="1800">
                <a:solidFill>
                  <a:srgbClr val="000000"/>
                </a:solidFill>
              </a:rPr>
              <a:t>Codec: </a:t>
            </a:r>
            <a:r>
              <a:rPr lang="en" sz="1800">
                <a:solidFill>
                  <a:srgbClr val="000000"/>
                </a:solidFill>
              </a:rPr>
              <a:t> COmpression DECompression: any technology that converts analogue signals, such as video and voice signals, into digital form and compresses them into conserve bandwidth on a transmission path.</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Streaming: </a:t>
            </a:r>
            <a:r>
              <a:rPr lang="en" sz="1800">
                <a:solidFill>
                  <a:srgbClr val="000000"/>
                </a:solidFill>
              </a:rPr>
              <a:t>A technique for transferring data such that it can be processed as a steady and continuous stream.</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Tearing: </a:t>
            </a:r>
            <a:r>
              <a:rPr lang="en" sz="1800">
                <a:solidFill>
                  <a:srgbClr val="000000"/>
                </a:solidFill>
              </a:rPr>
              <a:t>Video artefact in which portions of a video window are not updated in time for the next frame.</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Video Mapping:</a:t>
            </a:r>
            <a:r>
              <a:rPr lang="en" sz="1800">
                <a:solidFill>
                  <a:srgbClr val="000000"/>
                </a:solidFill>
              </a:rPr>
              <a:t> A feature allowing the mapping of an AVI, MPEG movie or animation on the surface of a 3D object.</a:t>
            </a:r>
          </a:p>
        </p:txBody>
      </p:sp>
      <p:sp>
        <p:nvSpPr>
          <p:cNvPr id="108" name="Shape 108"/>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2</a:t>
            </a:r>
            <a:r>
              <a:rPr b="1" lang="en" sz="2400">
                <a:solidFill>
                  <a:srgbClr val="000000"/>
                </a:solidFill>
              </a:rPr>
              <a:t> </a:t>
            </a:r>
            <a:r>
              <a:rPr lang="en" sz="2400">
                <a:solidFill>
                  <a:srgbClr val="000000"/>
                </a:solidFill>
              </a:rPr>
              <a:t>|</a:t>
            </a:r>
            <a:r>
              <a:rPr b="1" lang="en" sz="2400">
                <a:solidFill>
                  <a:srgbClr val="000000"/>
                </a:solidFill>
              </a:rPr>
              <a:t> </a:t>
            </a:r>
            <a:r>
              <a:rPr lang="en" sz="2400"/>
              <a:t>Terminology</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2" name="Shape 112"/>
        <p:cNvGrpSpPr/>
        <p:nvPr/>
      </p:nvGrpSpPr>
      <p:grpSpPr>
        <a:xfrm>
          <a:off x="0" y="0"/>
          <a:ext cx="0" cy="0"/>
          <a:chOff x="0" y="0"/>
          <a:chExt cx="0" cy="0"/>
        </a:xfrm>
      </p:grpSpPr>
      <p:sp>
        <p:nvSpPr>
          <p:cNvPr id="113" name="Shape 113"/>
          <p:cNvSpPr txBox="1"/>
          <p:nvPr/>
        </p:nvSpPr>
        <p:spPr>
          <a:xfrm>
            <a:off x="76200" y="1676304"/>
            <a:ext cx="5202600" cy="542999"/>
          </a:xfrm>
          <a:prstGeom prst="rect">
            <a:avLst/>
          </a:prstGeom>
          <a:noFill/>
          <a:ln>
            <a:noFill/>
          </a:ln>
        </p:spPr>
        <p:txBody>
          <a:bodyPr anchorCtr="0" anchor="t" bIns="91425" lIns="91425" rIns="91425" tIns="91425">
            <a:noAutofit/>
          </a:bodyPr>
          <a:lstStyle/>
          <a:p>
            <a:pPr lvl="0" rtl="0">
              <a:spcBef>
                <a:spcPts val="0"/>
              </a:spcBef>
              <a:buNone/>
            </a:pPr>
            <a:r>
              <a:rPr b="1" lang="en" sz="2000"/>
              <a:t>1 - </a:t>
            </a:r>
            <a:r>
              <a:rPr lang="en" sz="2000"/>
              <a:t>Acronyms</a:t>
            </a:r>
          </a:p>
        </p:txBody>
      </p:sp>
      <p:sp>
        <p:nvSpPr>
          <p:cNvPr id="114" name="Shape 114"/>
          <p:cNvSpPr txBox="1"/>
          <p:nvPr/>
        </p:nvSpPr>
        <p:spPr>
          <a:xfrm>
            <a:off x="76200" y="2924179"/>
            <a:ext cx="4782600" cy="542999"/>
          </a:xfrm>
          <a:prstGeom prst="rect">
            <a:avLst/>
          </a:prstGeom>
          <a:noFill/>
          <a:ln>
            <a:noFill/>
          </a:ln>
        </p:spPr>
        <p:txBody>
          <a:bodyPr anchorCtr="0" anchor="t" bIns="91425" lIns="91425" rIns="91425" tIns="91425">
            <a:noAutofit/>
          </a:bodyPr>
          <a:lstStyle/>
          <a:p>
            <a:pPr lvl="0" rtl="0">
              <a:spcBef>
                <a:spcPts val="0"/>
              </a:spcBef>
              <a:buNone/>
            </a:pPr>
            <a:r>
              <a:rPr b="1" lang="en" sz="2000"/>
              <a:t>2 - </a:t>
            </a:r>
            <a:r>
              <a:rPr lang="en" sz="2000"/>
              <a:t>Terminology</a:t>
            </a:r>
          </a:p>
        </p:txBody>
      </p:sp>
      <p:pic>
        <p:nvPicPr>
          <p:cNvPr id="115" name="Shape 115"/>
          <p:cNvPicPr preferRelativeResize="0"/>
          <p:nvPr/>
        </p:nvPicPr>
        <p:blipFill>
          <a:blip r:embed="rId3">
            <a:alphaModFix/>
          </a:blip>
          <a:stretch>
            <a:fillRect/>
          </a:stretch>
        </p:blipFill>
        <p:spPr>
          <a:xfrm>
            <a:off x="5173600" y="773925"/>
            <a:ext cx="3773450" cy="1714800"/>
          </a:xfrm>
          <a:prstGeom prst="rect">
            <a:avLst/>
          </a:prstGeom>
          <a:noFill/>
          <a:ln cap="flat" cmpd="sng" w="19050">
            <a:solidFill>
              <a:srgbClr val="000000"/>
            </a:solidFill>
            <a:prstDash val="solid"/>
            <a:round/>
            <a:headEnd len="med" w="med" type="none"/>
            <a:tailEnd len="med" w="med" type="none"/>
          </a:ln>
        </p:spPr>
      </p:pic>
      <p:sp>
        <p:nvSpPr>
          <p:cNvPr id="116" name="Shape 116"/>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Lesson</a:t>
            </a:r>
            <a:r>
              <a:rPr b="1" lang="en" sz="2400">
                <a:solidFill>
                  <a:srgbClr val="000000"/>
                </a:solidFill>
              </a:rPr>
              <a:t> </a:t>
            </a:r>
            <a:r>
              <a:rPr b="1" lang="en" sz="2400"/>
              <a:t>1</a:t>
            </a:r>
            <a:r>
              <a:rPr b="1" lang="en" sz="2400">
                <a:solidFill>
                  <a:srgbClr val="000000"/>
                </a:solidFill>
              </a:rPr>
              <a:t> </a:t>
            </a:r>
            <a:r>
              <a:rPr lang="en" sz="2400">
                <a:solidFill>
                  <a:srgbClr val="000000"/>
                </a:solidFill>
              </a:rPr>
              <a:t>|</a:t>
            </a:r>
            <a:r>
              <a:rPr b="1" lang="en" sz="2400">
                <a:solidFill>
                  <a:srgbClr val="000000"/>
                </a:solidFill>
              </a:rPr>
              <a:t> </a:t>
            </a:r>
            <a:r>
              <a:rPr lang="en" sz="2400"/>
              <a:t>Summary + A Look Back</a:t>
            </a:r>
          </a:p>
        </p:txBody>
      </p:sp>
      <p:pic>
        <p:nvPicPr>
          <p:cNvPr id="117" name="Shape 117"/>
          <p:cNvPicPr preferRelativeResize="0"/>
          <p:nvPr/>
        </p:nvPicPr>
        <p:blipFill>
          <a:blip r:embed="rId4">
            <a:alphaModFix/>
          </a:blip>
          <a:stretch>
            <a:fillRect/>
          </a:stretch>
        </p:blipFill>
        <p:spPr>
          <a:xfrm>
            <a:off x="5406705" y="2629100"/>
            <a:ext cx="3307219" cy="2207025"/>
          </a:xfrm>
          <a:prstGeom prst="rect">
            <a:avLst/>
          </a:prstGeom>
          <a:noFill/>
          <a:ln cap="flat" cmpd="sng" w="19050">
            <a:solidFill>
              <a:srgbClr val="000000"/>
            </a:solidFill>
            <a:prstDash val="solid"/>
            <a:round/>
            <a:headEnd len="med" w="med" type="none"/>
            <a:tailEnd len="med" w="med" type="none"/>
          </a:ln>
        </p:spPr>
      </p:pic>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13"/>
                                        </p:tgtEl>
                                      </p:cBhvr>
                                    </p:animEffect>
                                    <p:set>
                                      <p:cBhvr>
                                        <p:cTn dur="1" fill="hold">
                                          <p:stCondLst>
                                            <p:cond delay="1000"/>
                                          </p:stCondLst>
                                        </p:cTn>
                                        <p:tgtEl>
                                          <p:spTgt spid="113"/>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000"/>
                                        <p:tgtEl>
                                          <p:spTgt spid="1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14"/>
                                        </p:tgtEl>
                                      </p:cBhvr>
                                    </p:animEffect>
                                    <p:set>
                                      <p:cBhvr>
                                        <p:cTn dur="1" fill="hold">
                                          <p:stCondLst>
                                            <p:cond delay="1000"/>
                                          </p:stCondLst>
                                        </p:cTn>
                                        <p:tgtEl>
                                          <p:spTgt spid="11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000"/>
                                        <p:tgtEl>
                                          <p:spTgt spid="114"/>
                                        </p:tgtEl>
                                      </p:cBhvr>
                                    </p:animEffect>
                                  </p:childTnLst>
                                </p:cTn>
                              </p:par>
                              <p:par>
                                <p:cTn fill="hold" nodeType="with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x="0" y="0"/>
          <a:ext cx="0" cy="0"/>
          <a:chOff x="0" y="0"/>
          <a:chExt cx="0" cy="0"/>
        </a:xfrm>
      </p:grpSpPr>
      <p:sp>
        <p:nvSpPr>
          <p:cNvPr id="122" name="Shape 122"/>
          <p:cNvSpPr txBox="1"/>
          <p:nvPr>
            <p:ph idx="1" type="subTitle"/>
          </p:nvPr>
        </p:nvSpPr>
        <p:spPr>
          <a:xfrm>
            <a:off x="685800" y="2840053"/>
            <a:ext cx="7772400" cy="784799"/>
          </a:xfrm>
          <a:prstGeom prst="rect">
            <a:avLst/>
          </a:prstGeom>
        </p:spPr>
        <p:txBody>
          <a:bodyPr anchorCtr="0" anchor="t" bIns="91425" lIns="91425" rIns="91425" tIns="91425">
            <a:noAutofit/>
          </a:bodyPr>
          <a:lstStyle/>
          <a:p>
            <a:pPr lvl="0" rtl="0">
              <a:spcBef>
                <a:spcPts val="0"/>
              </a:spcBef>
              <a:buNone/>
            </a:pPr>
            <a:r>
              <a:rPr lang="en"/>
              <a:t>Concepts</a:t>
            </a:r>
          </a:p>
        </p:txBody>
      </p:sp>
      <p:sp>
        <p:nvSpPr>
          <p:cNvPr id="123" name="Shape 123"/>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rPr lang="en"/>
              <a:t>Lesson 2</a:t>
            </a:r>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7" name="Shape 127"/>
        <p:cNvGrpSpPr/>
        <p:nvPr/>
      </p:nvGrpSpPr>
      <p:grpSpPr>
        <a:xfrm>
          <a:off x="0" y="0"/>
          <a:ext cx="0" cy="0"/>
          <a:chOff x="0" y="0"/>
          <a:chExt cx="0" cy="0"/>
        </a:xfrm>
      </p:grpSpPr>
      <p:pic>
        <p:nvPicPr>
          <p:cNvPr id="128" name="Shape 128"/>
          <p:cNvPicPr preferRelativeResize="0"/>
          <p:nvPr/>
        </p:nvPicPr>
        <p:blipFill>
          <a:blip r:embed="rId3">
            <a:alphaModFix/>
          </a:blip>
          <a:stretch>
            <a:fillRect/>
          </a:stretch>
        </p:blipFill>
        <p:spPr>
          <a:xfrm>
            <a:off x="5288400" y="486362"/>
            <a:ext cx="3773450" cy="1714800"/>
          </a:xfrm>
          <a:prstGeom prst="rect">
            <a:avLst/>
          </a:prstGeom>
          <a:noFill/>
          <a:ln cap="flat" cmpd="sng" w="19050">
            <a:solidFill>
              <a:srgbClr val="000000"/>
            </a:solidFill>
            <a:prstDash val="solid"/>
            <a:round/>
            <a:headEnd len="med" w="med" type="none"/>
            <a:tailEnd len="med" w="med" type="none"/>
          </a:ln>
        </p:spPr>
      </p:pic>
      <p:sp>
        <p:nvSpPr>
          <p:cNvPr id="129" name="Shape 129"/>
          <p:cNvSpPr txBox="1"/>
          <p:nvPr/>
        </p:nvSpPr>
        <p:spPr>
          <a:xfrm>
            <a:off x="76200" y="2309250"/>
            <a:ext cx="46617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3 - </a:t>
            </a:r>
            <a:r>
              <a:rPr lang="en" sz="2000">
                <a:solidFill>
                  <a:schemeClr val="dk1"/>
                </a:solidFill>
              </a:rPr>
              <a:t>Driving Forces in Multimedia</a:t>
            </a:r>
          </a:p>
        </p:txBody>
      </p:sp>
      <p:sp>
        <p:nvSpPr>
          <p:cNvPr id="130" name="Shape 130"/>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Lesson</a:t>
            </a:r>
            <a:r>
              <a:rPr b="1" lang="en" sz="2400">
                <a:solidFill>
                  <a:srgbClr val="000000"/>
                </a:solidFill>
              </a:rPr>
              <a:t> </a:t>
            </a:r>
            <a:r>
              <a:rPr b="1" lang="en" sz="2400"/>
              <a:t>2</a:t>
            </a:r>
            <a:r>
              <a:rPr b="1" lang="en" sz="2400">
                <a:solidFill>
                  <a:srgbClr val="000000"/>
                </a:solidFill>
              </a:rPr>
              <a:t> </a:t>
            </a:r>
            <a:r>
              <a:rPr lang="en" sz="2400">
                <a:solidFill>
                  <a:srgbClr val="000000"/>
                </a:solidFill>
              </a:rPr>
              <a:t>|</a:t>
            </a:r>
            <a:r>
              <a:rPr b="1" lang="en" sz="2400">
                <a:solidFill>
                  <a:srgbClr val="000000"/>
                </a:solidFill>
              </a:rPr>
              <a:t> </a:t>
            </a:r>
            <a:r>
              <a:rPr lang="en" sz="2400"/>
              <a:t>Concepts</a:t>
            </a:r>
          </a:p>
        </p:txBody>
      </p:sp>
      <p:pic>
        <p:nvPicPr>
          <p:cNvPr id="131" name="Shape 131"/>
          <p:cNvPicPr preferRelativeResize="0"/>
          <p:nvPr/>
        </p:nvPicPr>
        <p:blipFill>
          <a:blip r:embed="rId4">
            <a:alphaModFix/>
          </a:blip>
          <a:stretch>
            <a:fillRect/>
          </a:stretch>
        </p:blipFill>
        <p:spPr>
          <a:xfrm>
            <a:off x="5521517" y="2450112"/>
            <a:ext cx="3307219" cy="2207025"/>
          </a:xfrm>
          <a:prstGeom prst="rect">
            <a:avLst/>
          </a:prstGeom>
          <a:noFill/>
          <a:ln cap="flat" cmpd="sng" w="19050">
            <a:solidFill>
              <a:srgbClr val="000000"/>
            </a:solidFill>
            <a:prstDash val="solid"/>
            <a:round/>
            <a:headEnd len="med" w="med" type="none"/>
            <a:tailEnd len="med" w="med" type="none"/>
          </a:ln>
        </p:spPr>
      </p:pic>
      <p:sp>
        <p:nvSpPr>
          <p:cNvPr id="132" name="Shape 132"/>
          <p:cNvSpPr txBox="1"/>
          <p:nvPr/>
        </p:nvSpPr>
        <p:spPr>
          <a:xfrm>
            <a:off x="76200" y="1784250"/>
            <a:ext cx="46617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2 - </a:t>
            </a:r>
            <a:r>
              <a:rPr lang="en" sz="2000">
                <a:solidFill>
                  <a:schemeClr val="dk1"/>
                </a:solidFill>
              </a:rPr>
              <a:t>Multimedia Importance</a:t>
            </a:r>
          </a:p>
        </p:txBody>
      </p:sp>
      <p:sp>
        <p:nvSpPr>
          <p:cNvPr id="133" name="Shape 133"/>
          <p:cNvSpPr txBox="1"/>
          <p:nvPr/>
        </p:nvSpPr>
        <p:spPr>
          <a:xfrm>
            <a:off x="76200" y="1259250"/>
            <a:ext cx="52122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1 - </a:t>
            </a:r>
            <a:r>
              <a:rPr lang="en" sz="2000">
                <a:solidFill>
                  <a:schemeClr val="dk1"/>
                </a:solidFill>
              </a:rPr>
              <a:t>Multimedia Computing and Classification</a:t>
            </a:r>
          </a:p>
        </p:txBody>
      </p:sp>
      <p:sp>
        <p:nvSpPr>
          <p:cNvPr id="134" name="Shape 134"/>
          <p:cNvSpPr txBox="1"/>
          <p:nvPr/>
        </p:nvSpPr>
        <p:spPr>
          <a:xfrm>
            <a:off x="76200" y="2834250"/>
            <a:ext cx="46617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4 - </a:t>
            </a:r>
            <a:r>
              <a:rPr lang="en" sz="2000">
                <a:solidFill>
                  <a:schemeClr val="dk1"/>
                </a:solidFill>
              </a:rPr>
              <a:t>Multimedia Applications</a:t>
            </a:r>
          </a:p>
        </p:txBody>
      </p:sp>
      <p:sp>
        <p:nvSpPr>
          <p:cNvPr id="135" name="Shape 135"/>
          <p:cNvSpPr txBox="1"/>
          <p:nvPr/>
        </p:nvSpPr>
        <p:spPr>
          <a:xfrm>
            <a:off x="76200" y="3359250"/>
            <a:ext cx="46617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5 - </a:t>
            </a:r>
            <a:r>
              <a:rPr lang="en" sz="2000">
                <a:solidFill>
                  <a:schemeClr val="dk1"/>
                </a:solidFill>
              </a:rPr>
              <a:t>Working with Libraries</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9" name="Shape 139"/>
        <p:cNvGrpSpPr/>
        <p:nvPr/>
      </p:nvGrpSpPr>
      <p:grpSpPr>
        <a:xfrm>
          <a:off x="0" y="0"/>
          <a:ext cx="0" cy="0"/>
          <a:chOff x="0" y="0"/>
          <a:chExt cx="0" cy="0"/>
        </a:xfrm>
      </p:grpSpPr>
      <p:sp>
        <p:nvSpPr>
          <p:cNvPr id="140" name="Shape 140"/>
          <p:cNvSpPr txBox="1"/>
          <p:nvPr>
            <p:ph type="ctrTitle"/>
          </p:nvPr>
        </p:nvSpPr>
        <p:spPr>
          <a:xfrm>
            <a:off x="3775800" y="223525"/>
            <a:ext cx="1395899" cy="524999"/>
          </a:xfrm>
          <a:prstGeom prst="rect">
            <a:avLst/>
          </a:prstGeom>
        </p:spPr>
        <p:txBody>
          <a:bodyPr anchorCtr="0" anchor="b" bIns="91425" lIns="91425" rIns="91425" tIns="91425">
            <a:noAutofit/>
          </a:bodyPr>
          <a:lstStyle/>
          <a:p>
            <a:pPr lvl="0" rtl="0" algn="l">
              <a:spcBef>
                <a:spcPts val="0"/>
              </a:spcBef>
              <a:buNone/>
            </a:pPr>
            <a:r>
              <a:rPr lang="en" sz="2400" u="sng"/>
              <a:t>BREAK</a:t>
            </a:r>
          </a:p>
        </p:txBody>
      </p:sp>
      <p:sp>
        <p:nvSpPr>
          <p:cNvPr id="141" name="Shape 141"/>
          <p:cNvSpPr txBox="1"/>
          <p:nvPr>
            <p:ph type="ctrTitle"/>
          </p:nvPr>
        </p:nvSpPr>
        <p:spPr>
          <a:xfrm>
            <a:off x="279600" y="844475"/>
            <a:ext cx="8584799" cy="4298999"/>
          </a:xfrm>
          <a:prstGeom prst="rect">
            <a:avLst/>
          </a:prstGeom>
        </p:spPr>
        <p:txBody>
          <a:bodyPr anchorCtr="0" anchor="t" bIns="91425" lIns="91425" rIns="91425" tIns="91425">
            <a:noAutofit/>
          </a:bodyPr>
          <a:lstStyle/>
          <a:p>
            <a:pPr lvl="0" rtl="0" algn="l">
              <a:spcBef>
                <a:spcPts val="0"/>
              </a:spcBef>
              <a:buNone/>
            </a:pPr>
            <a:r>
              <a:rPr lang="en" sz="2400"/>
              <a:t>Q:?</a:t>
            </a:r>
          </a:p>
          <a:p>
            <a:pPr lvl="0" rtl="0" algn="l">
              <a:spcBef>
                <a:spcPts val="0"/>
              </a:spcBef>
              <a:buNone/>
            </a:pPr>
            <a:r>
              <a:t/>
            </a:r>
            <a:endParaRPr sz="2400"/>
          </a:p>
          <a:p>
            <a:pPr lvl="0" rtl="0" algn="l">
              <a:spcBef>
                <a:spcPts val="0"/>
              </a:spcBef>
              <a:buNone/>
            </a:pPr>
            <a:r>
              <a:rPr b="0" lang="en" sz="2400"/>
              <a:t>a).</a:t>
            </a:r>
          </a:p>
          <a:p>
            <a:pPr lvl="0" rtl="0" algn="l">
              <a:spcBef>
                <a:spcPts val="0"/>
              </a:spcBef>
              <a:buNone/>
            </a:pPr>
            <a:r>
              <a:t/>
            </a:r>
            <a:endParaRPr b="0" sz="2400"/>
          </a:p>
          <a:p>
            <a:pPr lvl="0" rtl="0" algn="l">
              <a:spcBef>
                <a:spcPts val="0"/>
              </a:spcBef>
              <a:buNone/>
            </a:pPr>
            <a:r>
              <a:rPr b="0" lang="en" sz="2400"/>
              <a:t>b).</a:t>
            </a:r>
          </a:p>
          <a:p>
            <a:pPr lvl="0" rtl="0" algn="l">
              <a:spcBef>
                <a:spcPts val="0"/>
              </a:spcBef>
              <a:buNone/>
            </a:pPr>
            <a:r>
              <a:t/>
            </a:r>
            <a:endParaRPr b="0" sz="2400"/>
          </a:p>
          <a:p>
            <a:pPr lvl="0" rtl="0" algn="l">
              <a:spcBef>
                <a:spcPts val="0"/>
              </a:spcBef>
              <a:buNone/>
            </a:pPr>
            <a:r>
              <a:rPr b="0" lang="en" sz="2400"/>
              <a:t>c).</a:t>
            </a:r>
          </a:p>
          <a:p>
            <a:pPr lvl="0" rtl="0" algn="l">
              <a:spcBef>
                <a:spcPts val="0"/>
              </a:spcBef>
              <a:buNone/>
            </a:pPr>
            <a:r>
              <a:t/>
            </a:r>
            <a:endParaRPr b="0" sz="2400"/>
          </a:p>
          <a:p>
            <a:pPr lvl="0" rtl="0" algn="l">
              <a:spcBef>
                <a:spcPts val="0"/>
              </a:spcBef>
              <a:buNone/>
            </a:pPr>
            <a:r>
              <a:rPr b="0" lang="en" sz="2400"/>
              <a:t>d).</a:t>
            </a:r>
          </a:p>
          <a:p>
            <a:pPr lvl="0" rtl="0" algn="l">
              <a:spcBef>
                <a:spcPts val="0"/>
              </a:spcBef>
              <a:buNone/>
            </a:pPr>
            <a:r>
              <a:t/>
            </a:r>
            <a:endParaRPr b="0" sz="2400"/>
          </a:p>
          <a:p>
            <a:pPr lvl="0" rtl="0" algn="l">
              <a:spcBef>
                <a:spcPts val="0"/>
              </a:spcBef>
              <a:buNone/>
            </a:pPr>
            <a:r>
              <a:rPr b="0" lang="en" sz="2400"/>
              <a:t>e).</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5" name="Shape 145"/>
        <p:cNvGrpSpPr/>
        <p:nvPr/>
      </p:nvGrpSpPr>
      <p:grpSpPr>
        <a:xfrm>
          <a:off x="0" y="0"/>
          <a:ext cx="0" cy="0"/>
          <a:chOff x="0" y="0"/>
          <a:chExt cx="0" cy="0"/>
        </a:xfrm>
      </p:grpSpPr>
      <p:sp>
        <p:nvSpPr>
          <p:cNvPr id="146" name="Shape 146"/>
          <p:cNvSpPr txBox="1"/>
          <p:nvPr>
            <p:ph idx="1" type="subTitle"/>
          </p:nvPr>
        </p:nvSpPr>
        <p:spPr>
          <a:xfrm>
            <a:off x="685800" y="2179353"/>
            <a:ext cx="7772400" cy="784799"/>
          </a:xfrm>
          <a:prstGeom prst="rect">
            <a:avLst/>
          </a:prstGeom>
        </p:spPr>
        <p:txBody>
          <a:bodyPr anchorCtr="0" anchor="t" bIns="91425" lIns="91425" rIns="91425" tIns="91425">
            <a:noAutofit/>
          </a:bodyPr>
          <a:lstStyle/>
          <a:p>
            <a:pPr lvl="0" rtl="0">
              <a:spcBef>
                <a:spcPts val="0"/>
              </a:spcBef>
              <a:buNone/>
            </a:pPr>
            <a:r>
              <a:rPr lang="en"/>
              <a:t>1 - Multimedia Computing and Classification</a:t>
            </a:r>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0" name="Shape 150"/>
        <p:cNvGrpSpPr/>
        <p:nvPr/>
      </p:nvGrpSpPr>
      <p:grpSpPr>
        <a:xfrm>
          <a:off x="0" y="0"/>
          <a:ext cx="0" cy="0"/>
          <a:chOff x="0" y="0"/>
          <a:chExt cx="0" cy="0"/>
        </a:xfrm>
      </p:grpSpPr>
      <p:sp>
        <p:nvSpPr>
          <p:cNvPr id="151" name="Shape 151"/>
          <p:cNvSpPr txBox="1"/>
          <p:nvPr>
            <p:ph idx="1" type="subTitle"/>
          </p:nvPr>
        </p:nvSpPr>
        <p:spPr>
          <a:xfrm>
            <a:off x="658950" y="1139850"/>
            <a:ext cx="6296700" cy="389400"/>
          </a:xfrm>
          <a:prstGeom prst="rect">
            <a:avLst/>
          </a:prstGeom>
        </p:spPr>
        <p:txBody>
          <a:bodyPr anchorCtr="0" anchor="t" bIns="91425" lIns="91425" rIns="91425" tIns="91425">
            <a:noAutofit/>
          </a:bodyPr>
          <a:lstStyle/>
          <a:p>
            <a:pPr lvl="0" rtl="0" algn="l">
              <a:spcBef>
                <a:spcPts val="0"/>
              </a:spcBef>
              <a:buNone/>
            </a:pPr>
            <a:r>
              <a:rPr b="1" lang="en" sz="1800">
                <a:solidFill>
                  <a:srgbClr val="000000"/>
                </a:solidFill>
              </a:rPr>
              <a:t>Digitized:</a:t>
            </a:r>
            <a:r>
              <a:rPr lang="en" sz="1800">
                <a:solidFill>
                  <a:srgbClr val="000000"/>
                </a:solidFill>
              </a:rPr>
              <a:t> All media including audio/video are represented in digital format</a:t>
            </a:r>
          </a:p>
        </p:txBody>
      </p:sp>
      <p:sp>
        <p:nvSpPr>
          <p:cNvPr id="152" name="Shape 152"/>
          <p:cNvSpPr txBox="1"/>
          <p:nvPr>
            <p:ph idx="1" type="subTitle"/>
          </p:nvPr>
        </p:nvSpPr>
        <p:spPr>
          <a:xfrm>
            <a:off x="658950" y="1878600"/>
            <a:ext cx="6296700" cy="389400"/>
          </a:xfrm>
          <a:prstGeom prst="rect">
            <a:avLst/>
          </a:prstGeom>
        </p:spPr>
        <p:txBody>
          <a:bodyPr anchorCtr="0" anchor="t" bIns="91425" lIns="91425" rIns="91425" tIns="91425">
            <a:noAutofit/>
          </a:bodyPr>
          <a:lstStyle/>
          <a:p>
            <a:pPr lvl="0" rtl="0" algn="l">
              <a:spcBef>
                <a:spcPts val="0"/>
              </a:spcBef>
              <a:buNone/>
            </a:pPr>
            <a:r>
              <a:rPr b="1" lang="en" sz="1800">
                <a:solidFill>
                  <a:srgbClr val="000000"/>
                </a:solidFill>
              </a:rPr>
              <a:t>Distributed:</a:t>
            </a:r>
            <a:r>
              <a:rPr lang="en" sz="1800">
                <a:solidFill>
                  <a:srgbClr val="000000"/>
                </a:solidFill>
              </a:rPr>
              <a:t> The information conveyed is remote, either pre-produced and stored or produced in real time, distributed over networks.</a:t>
            </a:r>
          </a:p>
        </p:txBody>
      </p:sp>
      <p:sp>
        <p:nvSpPr>
          <p:cNvPr id="153" name="Shape 153"/>
          <p:cNvSpPr txBox="1"/>
          <p:nvPr>
            <p:ph idx="1" type="subTitle"/>
          </p:nvPr>
        </p:nvSpPr>
        <p:spPr>
          <a:xfrm>
            <a:off x="346325" y="615550"/>
            <a:ext cx="8172300" cy="389400"/>
          </a:xfrm>
          <a:prstGeom prst="rect">
            <a:avLst/>
          </a:prstGeom>
        </p:spPr>
        <p:txBody>
          <a:bodyPr anchorCtr="0" anchor="t" bIns="91425" lIns="91425" rIns="91425" tIns="91425">
            <a:noAutofit/>
          </a:bodyPr>
          <a:lstStyle/>
          <a:p>
            <a:pPr lvl="0" rtl="0" algn="l">
              <a:spcBef>
                <a:spcPts val="0"/>
              </a:spcBef>
              <a:buNone/>
            </a:pPr>
            <a:r>
              <a:rPr b="1" lang="en" sz="1800">
                <a:solidFill>
                  <a:srgbClr val="000000"/>
                </a:solidFill>
              </a:rPr>
              <a:t>Multi-Media in terms of computing:</a:t>
            </a:r>
            <a:r>
              <a:rPr lang="en" sz="1800">
                <a:solidFill>
                  <a:srgbClr val="000000"/>
                </a:solidFill>
              </a:rPr>
              <a:t> Four fundamental multimedia attributes</a:t>
            </a:r>
          </a:p>
        </p:txBody>
      </p:sp>
      <p:sp>
        <p:nvSpPr>
          <p:cNvPr id="154" name="Shape 154"/>
          <p:cNvSpPr txBox="1"/>
          <p:nvPr>
            <p:ph idx="1" type="subTitle"/>
          </p:nvPr>
        </p:nvSpPr>
        <p:spPr>
          <a:xfrm>
            <a:off x="658950" y="3853000"/>
            <a:ext cx="6296700" cy="389400"/>
          </a:xfrm>
          <a:prstGeom prst="rect">
            <a:avLst/>
          </a:prstGeom>
        </p:spPr>
        <p:txBody>
          <a:bodyPr anchorCtr="0" anchor="t" bIns="91425" lIns="91425" rIns="91425" tIns="91425">
            <a:noAutofit/>
          </a:bodyPr>
          <a:lstStyle/>
          <a:p>
            <a:pPr lvl="0" rtl="0" algn="l">
              <a:spcBef>
                <a:spcPts val="0"/>
              </a:spcBef>
              <a:buNone/>
            </a:pPr>
            <a:r>
              <a:rPr b="1" lang="en" sz="1800">
                <a:solidFill>
                  <a:srgbClr val="000000"/>
                </a:solidFill>
              </a:rPr>
              <a:t>Integrated:</a:t>
            </a:r>
            <a:r>
              <a:rPr lang="en" sz="1800">
                <a:solidFill>
                  <a:srgbClr val="000000"/>
                </a:solidFill>
              </a:rPr>
              <a:t> The media are treated in a uniform way, presented in an orchestrated way, but are possible to be manipulated independently.</a:t>
            </a:r>
          </a:p>
          <a:p>
            <a:pPr lvl="0" rtl="0" algn="r">
              <a:spcBef>
                <a:spcPts val="0"/>
              </a:spcBef>
              <a:buNone/>
            </a:pPr>
            <a:r>
              <a:rPr lang="en" sz="1000">
                <a:solidFill>
                  <a:srgbClr val="000000"/>
                </a:solidFill>
              </a:rPr>
              <a:t>http://cis.k.hosei.ac.jp/~jianhua/course/mm/Lesson01.pdf</a:t>
            </a:r>
          </a:p>
        </p:txBody>
      </p:sp>
      <p:sp>
        <p:nvSpPr>
          <p:cNvPr id="155" name="Shape 155"/>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1 </a:t>
            </a:r>
            <a:r>
              <a:rPr lang="en" sz="2400"/>
              <a:t>|</a:t>
            </a:r>
            <a:r>
              <a:rPr b="1" lang="en" sz="2400"/>
              <a:t> </a:t>
            </a:r>
            <a:r>
              <a:rPr lang="en" sz="2400"/>
              <a:t>Multimedia Computing and Classification</a:t>
            </a:r>
          </a:p>
        </p:txBody>
      </p:sp>
      <p:sp>
        <p:nvSpPr>
          <p:cNvPr id="156" name="Shape 156"/>
          <p:cNvSpPr txBox="1"/>
          <p:nvPr>
            <p:ph idx="1" type="subTitle"/>
          </p:nvPr>
        </p:nvSpPr>
        <p:spPr>
          <a:xfrm>
            <a:off x="658950" y="2865800"/>
            <a:ext cx="6296700" cy="389400"/>
          </a:xfrm>
          <a:prstGeom prst="rect">
            <a:avLst/>
          </a:prstGeom>
        </p:spPr>
        <p:txBody>
          <a:bodyPr anchorCtr="0" anchor="t" bIns="91425" lIns="91425" rIns="91425" tIns="91425">
            <a:noAutofit/>
          </a:bodyPr>
          <a:lstStyle/>
          <a:p>
            <a:pPr lvl="0" rtl="0" algn="l">
              <a:spcBef>
                <a:spcPts val="0"/>
              </a:spcBef>
              <a:buNone/>
            </a:pPr>
            <a:r>
              <a:rPr b="1" lang="en" sz="1800">
                <a:solidFill>
                  <a:srgbClr val="000000"/>
                </a:solidFill>
              </a:rPr>
              <a:t>Interactive:</a:t>
            </a:r>
            <a:r>
              <a:rPr lang="en" sz="1800">
                <a:solidFill>
                  <a:srgbClr val="000000"/>
                </a:solidFill>
              </a:rPr>
              <a:t> It is possible to affect the information received, and send own information, in a non-trivial way beyond start, stop, fast forward.</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par>
                                <p:cTn fill="hold" nodeType="with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000"/>
                                        <p:tgtEl>
                                          <p:spTgt spid="156"/>
                                        </p:tgtEl>
                                      </p:cBhvr>
                                    </p:animEffect>
                                  </p:childTnLst>
                                </p:cTn>
                              </p:par>
                              <p:par>
                                <p:cTn fill="hold" nodeType="with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par>
                                <p:cTn fill="hold" nodeType="with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9" name="Shape 39"/>
        <p:cNvGrpSpPr/>
        <p:nvPr/>
      </p:nvGrpSpPr>
      <p:grpSpPr>
        <a:xfrm>
          <a:off x="0" y="0"/>
          <a:ext cx="0" cy="0"/>
          <a:chOff x="0" y="0"/>
          <a:chExt cx="0" cy="0"/>
        </a:xfrm>
      </p:grpSpPr>
      <p:pic>
        <p:nvPicPr>
          <p:cNvPr id="40" name="Shape 40"/>
          <p:cNvPicPr preferRelativeResize="0"/>
          <p:nvPr/>
        </p:nvPicPr>
        <p:blipFill>
          <a:blip r:embed="rId3">
            <a:alphaModFix/>
          </a:blip>
          <a:stretch>
            <a:fillRect/>
          </a:stretch>
        </p:blipFill>
        <p:spPr>
          <a:xfrm>
            <a:off x="4912075" y="791350"/>
            <a:ext cx="3773450" cy="1714800"/>
          </a:xfrm>
          <a:prstGeom prst="rect">
            <a:avLst/>
          </a:prstGeom>
          <a:noFill/>
          <a:ln cap="flat" cmpd="sng" w="19050">
            <a:solidFill>
              <a:srgbClr val="000000"/>
            </a:solidFill>
            <a:prstDash val="solid"/>
            <a:round/>
            <a:headEnd len="med" w="med" type="none"/>
            <a:tailEnd len="med" w="med" type="none"/>
          </a:ln>
        </p:spPr>
      </p:pic>
      <p:sp>
        <p:nvSpPr>
          <p:cNvPr id="41" name="Shape 41"/>
          <p:cNvSpPr txBox="1"/>
          <p:nvPr/>
        </p:nvSpPr>
        <p:spPr>
          <a:xfrm>
            <a:off x="129475" y="1630637"/>
            <a:ext cx="4782600" cy="701399"/>
          </a:xfrm>
          <a:prstGeom prst="rect">
            <a:avLst/>
          </a:prstGeom>
          <a:noFill/>
          <a:ln>
            <a:noFill/>
          </a:ln>
        </p:spPr>
        <p:txBody>
          <a:bodyPr anchorCtr="0" anchor="t" bIns="91425" lIns="91425" rIns="91425" tIns="91425">
            <a:noAutofit/>
          </a:bodyPr>
          <a:lstStyle/>
          <a:p>
            <a:pPr lvl="0" rtl="0">
              <a:spcBef>
                <a:spcPts val="0"/>
              </a:spcBef>
              <a:buNone/>
            </a:pPr>
            <a:r>
              <a:rPr b="1" lang="en" sz="2000"/>
              <a:t>1 - </a:t>
            </a:r>
            <a:r>
              <a:rPr lang="en" sz="2000"/>
              <a:t>Acronyms</a:t>
            </a:r>
          </a:p>
        </p:txBody>
      </p:sp>
      <p:sp>
        <p:nvSpPr>
          <p:cNvPr id="42" name="Shape 42"/>
          <p:cNvSpPr txBox="1"/>
          <p:nvPr/>
        </p:nvSpPr>
        <p:spPr>
          <a:xfrm>
            <a:off x="129475" y="2987862"/>
            <a:ext cx="46617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2 - </a:t>
            </a:r>
            <a:r>
              <a:rPr lang="en" sz="2000"/>
              <a:t>Terminology</a:t>
            </a:r>
          </a:p>
          <a:p>
            <a:pPr lvl="0" rtl="0">
              <a:spcBef>
                <a:spcPts val="0"/>
              </a:spcBef>
              <a:buNone/>
            </a:pPr>
            <a:r>
              <a:t/>
            </a:r>
            <a:endParaRPr b="1" sz="2000"/>
          </a:p>
        </p:txBody>
      </p:sp>
      <p:sp>
        <p:nvSpPr>
          <p:cNvPr id="43" name="Shape 43"/>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Lesson</a:t>
            </a:r>
            <a:r>
              <a:rPr b="1" lang="en" sz="2400">
                <a:solidFill>
                  <a:srgbClr val="000000"/>
                </a:solidFill>
              </a:rPr>
              <a:t> </a:t>
            </a:r>
            <a:r>
              <a:rPr b="1" lang="en" sz="2400"/>
              <a:t>1 </a:t>
            </a:r>
            <a:r>
              <a:rPr lang="en" sz="2400">
                <a:solidFill>
                  <a:srgbClr val="000000"/>
                </a:solidFill>
              </a:rPr>
              <a:t>|</a:t>
            </a:r>
            <a:r>
              <a:rPr b="1" lang="en" sz="2400">
                <a:solidFill>
                  <a:srgbClr val="000000"/>
                </a:solidFill>
              </a:rPr>
              <a:t> </a:t>
            </a:r>
            <a:r>
              <a:rPr lang="en" sz="2400"/>
              <a:t>Acronyms and Terminology</a:t>
            </a:r>
          </a:p>
        </p:txBody>
      </p:sp>
      <p:pic>
        <p:nvPicPr>
          <p:cNvPr id="44" name="Shape 44"/>
          <p:cNvPicPr preferRelativeResize="0"/>
          <p:nvPr/>
        </p:nvPicPr>
        <p:blipFill>
          <a:blip r:embed="rId4">
            <a:alphaModFix/>
          </a:blip>
          <a:stretch>
            <a:fillRect/>
          </a:stretch>
        </p:blipFill>
        <p:spPr>
          <a:xfrm>
            <a:off x="5145192" y="2755100"/>
            <a:ext cx="3307219" cy="2207025"/>
          </a:xfrm>
          <a:prstGeom prst="rect">
            <a:avLst/>
          </a:prstGeom>
          <a:noFill/>
          <a:ln cap="flat" cmpd="sng" w="19050">
            <a:solidFill>
              <a:srgbClr val="000000"/>
            </a:solidFill>
            <a:prstDash val="solid"/>
            <a:round/>
            <a:headEnd len="med" w="med" type="none"/>
            <a:tailEnd len="med" w="med" type="none"/>
          </a:ln>
        </p:spPr>
      </p:pic>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1"/>
                                        </p:tgtEl>
                                        <p:attrNameLst>
                                          <p:attrName>style.visibility</p:attrName>
                                        </p:attrNameLst>
                                      </p:cBhvr>
                                      <p:to>
                                        <p:strVal val="visible"/>
                                      </p:to>
                                    </p:set>
                                    <p:animEffect filter="fade" transition="in">
                                      <p:cBhvr>
                                        <p:cTn dur="1000"/>
                                        <p:tgtEl>
                                          <p:spTgt spid="41"/>
                                        </p:tgtEl>
                                      </p:cBhvr>
                                    </p:animEffect>
                                  </p:childTnLst>
                                </p:cTn>
                              </p:par>
                              <p:par>
                                <p:cTn fill="hold" nodeType="withEffect" presetClass="entr" presetID="10" presetSubtype="0">
                                  <p:stCondLst>
                                    <p:cond delay="0"/>
                                  </p:stCondLst>
                                  <p:childTnLst>
                                    <p:set>
                                      <p:cBhvr>
                                        <p:cTn dur="1" fill="hold">
                                          <p:stCondLst>
                                            <p:cond delay="0"/>
                                          </p:stCondLst>
                                        </p:cTn>
                                        <p:tgtEl>
                                          <p:spTgt spid="42"/>
                                        </p:tgtEl>
                                        <p:attrNameLst>
                                          <p:attrName>style.visibility</p:attrName>
                                        </p:attrNameLst>
                                      </p:cBhvr>
                                      <p:to>
                                        <p:strVal val="visible"/>
                                      </p:to>
                                    </p:set>
                                    <p:animEffect filter="fade" transition="in">
                                      <p:cBhvr>
                                        <p:cTn dur="1000"/>
                                        <p:tgtEl>
                                          <p:spTgt spid="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0" name="Shape 160"/>
        <p:cNvGrpSpPr/>
        <p:nvPr/>
      </p:nvGrpSpPr>
      <p:grpSpPr>
        <a:xfrm>
          <a:off x="0" y="0"/>
          <a:ext cx="0" cy="0"/>
          <a:chOff x="0" y="0"/>
          <a:chExt cx="0" cy="0"/>
        </a:xfrm>
      </p:grpSpPr>
      <p:sp>
        <p:nvSpPr>
          <p:cNvPr id="161" name="Shape 161"/>
          <p:cNvSpPr txBox="1"/>
          <p:nvPr>
            <p:ph idx="1" type="subTitle"/>
          </p:nvPr>
        </p:nvSpPr>
        <p:spPr>
          <a:xfrm>
            <a:off x="658950" y="1139850"/>
            <a:ext cx="8328899" cy="3640500"/>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b="1" lang="en" sz="1800">
                <a:solidFill>
                  <a:srgbClr val="000000"/>
                </a:solidFill>
              </a:rPr>
              <a:t>Text: </a:t>
            </a:r>
            <a:r>
              <a:rPr lang="en" sz="1800">
                <a:solidFill>
                  <a:srgbClr val="000000"/>
                </a:solidFill>
              </a:rPr>
              <a:t>ASCII/Unicode, HTML, Postscript, PDF</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Audio: </a:t>
            </a:r>
            <a:r>
              <a:rPr lang="en" sz="1800">
                <a:solidFill>
                  <a:srgbClr val="000000"/>
                </a:solidFill>
              </a:rPr>
              <a:t>Sound, music, speech, structured audio (e.g. MIDI)</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Still Image: </a:t>
            </a:r>
            <a:r>
              <a:rPr lang="en" sz="1800">
                <a:solidFill>
                  <a:srgbClr val="000000"/>
                </a:solidFill>
              </a:rPr>
              <a:t>Facsimile, photo, scanned image...</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Video (Moving Images): </a:t>
            </a:r>
            <a:r>
              <a:rPr lang="en" sz="1800">
                <a:solidFill>
                  <a:srgbClr val="000000"/>
                </a:solidFill>
              </a:rPr>
              <a:t>Movie, sequence of pictures</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Graphics: </a:t>
            </a:r>
            <a:r>
              <a:rPr lang="en" sz="1800">
                <a:solidFill>
                  <a:srgbClr val="000000"/>
                </a:solidFill>
              </a:rPr>
              <a:t>Computer produced image</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Animation: </a:t>
            </a:r>
            <a:r>
              <a:rPr lang="en" sz="1800">
                <a:solidFill>
                  <a:srgbClr val="000000"/>
                </a:solidFill>
              </a:rPr>
              <a:t>A sequence of graphics</a:t>
            </a:r>
          </a:p>
          <a:p>
            <a:pPr lvl="0" rtl="0" algn="l">
              <a:spcBef>
                <a:spcPts val="0"/>
              </a:spcBef>
              <a:buNone/>
            </a:pPr>
            <a:r>
              <a:t/>
            </a:r>
            <a:endParaRPr b="1" sz="1800">
              <a:solidFill>
                <a:srgbClr val="000000"/>
              </a:solidFill>
            </a:endParaRPr>
          </a:p>
          <a:p>
            <a:pPr lvl="0" rtl="0" algn="r">
              <a:spcBef>
                <a:spcPts val="0"/>
              </a:spcBef>
              <a:buClr>
                <a:schemeClr val="dk1"/>
              </a:buClr>
              <a:buSzPct val="110000"/>
              <a:buFont typeface="Arial"/>
              <a:buNone/>
            </a:pPr>
            <a:r>
              <a:rPr lang="en" sz="1000">
                <a:solidFill>
                  <a:srgbClr val="000000"/>
                </a:solidFill>
              </a:rPr>
              <a:t>http://cis.k.hosei.ac.jp/~jianhua/course/mm/Lesson01.pdf</a:t>
            </a:r>
          </a:p>
          <a:p>
            <a:pPr lvl="0" rtl="0" algn="r">
              <a:spcBef>
                <a:spcPts val="0"/>
              </a:spcBef>
              <a:buNone/>
            </a:pPr>
            <a:r>
              <a:t/>
            </a:r>
            <a:endParaRPr b="1" sz="1800">
              <a:solidFill>
                <a:srgbClr val="000000"/>
              </a:solidFill>
            </a:endParaRPr>
          </a:p>
        </p:txBody>
      </p:sp>
      <p:sp>
        <p:nvSpPr>
          <p:cNvPr id="162" name="Shape 162"/>
          <p:cNvSpPr txBox="1"/>
          <p:nvPr>
            <p:ph idx="1" type="subTitle"/>
          </p:nvPr>
        </p:nvSpPr>
        <p:spPr>
          <a:xfrm>
            <a:off x="346325" y="615550"/>
            <a:ext cx="8172300" cy="389400"/>
          </a:xfrm>
          <a:prstGeom prst="rect">
            <a:avLst/>
          </a:prstGeom>
        </p:spPr>
        <p:txBody>
          <a:bodyPr anchorCtr="0" anchor="t" bIns="91425" lIns="91425" rIns="91425" tIns="91425">
            <a:noAutofit/>
          </a:bodyPr>
          <a:lstStyle/>
          <a:p>
            <a:pPr lvl="0" rtl="0" algn="l">
              <a:spcBef>
                <a:spcPts val="0"/>
              </a:spcBef>
              <a:buNone/>
            </a:pPr>
            <a:r>
              <a:rPr b="1" lang="en" sz="1800">
                <a:solidFill>
                  <a:srgbClr val="000000"/>
                </a:solidFill>
              </a:rPr>
              <a:t>Multimedia Classification:</a:t>
            </a:r>
          </a:p>
        </p:txBody>
      </p:sp>
      <p:sp>
        <p:nvSpPr>
          <p:cNvPr id="163" name="Shape 163"/>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1 </a:t>
            </a:r>
            <a:r>
              <a:rPr lang="en" sz="2400"/>
              <a:t>|</a:t>
            </a:r>
            <a:r>
              <a:rPr b="1" lang="en" sz="2400"/>
              <a:t> </a:t>
            </a:r>
            <a:r>
              <a:rPr lang="en" sz="2400"/>
              <a:t>Multimedia Computing and Classification</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par>
                                <p:cTn fill="hold" nodeType="with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7" name="Shape 167"/>
        <p:cNvGrpSpPr/>
        <p:nvPr/>
      </p:nvGrpSpPr>
      <p:grpSpPr>
        <a:xfrm>
          <a:off x="0" y="0"/>
          <a:ext cx="0" cy="0"/>
          <a:chOff x="0" y="0"/>
          <a:chExt cx="0" cy="0"/>
        </a:xfrm>
      </p:grpSpPr>
      <p:sp>
        <p:nvSpPr>
          <p:cNvPr id="168" name="Shape 168"/>
          <p:cNvSpPr txBox="1"/>
          <p:nvPr>
            <p:ph idx="1" type="subTitle"/>
          </p:nvPr>
        </p:nvSpPr>
        <p:spPr>
          <a:xfrm>
            <a:off x="645925" y="1673900"/>
            <a:ext cx="8328899" cy="2311800"/>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b="1" lang="en" sz="1800">
                <a:solidFill>
                  <a:srgbClr val="000000"/>
                </a:solidFill>
              </a:rPr>
              <a:t>Discrete Media (DM, Static): </a:t>
            </a:r>
            <a:r>
              <a:rPr lang="en" sz="1800">
                <a:solidFill>
                  <a:srgbClr val="000000"/>
                </a:solidFill>
              </a:rPr>
              <a:t>Text, image, graphics</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Continuous Media (CM, Dynamic): </a:t>
            </a:r>
            <a:r>
              <a:rPr lang="en" sz="1800">
                <a:solidFill>
                  <a:srgbClr val="000000"/>
                </a:solidFill>
              </a:rPr>
              <a:t>Audio, video, animation</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Captured vs. Synthesized</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Standalone vs. Networked</a:t>
            </a: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r">
              <a:spcBef>
                <a:spcPts val="0"/>
              </a:spcBef>
              <a:buClr>
                <a:schemeClr val="dk1"/>
              </a:buClr>
              <a:buSzPct val="110000"/>
              <a:buFont typeface="Arial"/>
              <a:buNone/>
            </a:pPr>
            <a:r>
              <a:rPr lang="en" sz="1000">
                <a:solidFill>
                  <a:srgbClr val="000000"/>
                </a:solidFill>
              </a:rPr>
              <a:t>http://cis.k.hosei.ac.jp/~jianhua/course/mm/Lesson01.pdf</a:t>
            </a:r>
          </a:p>
          <a:p>
            <a:pPr lvl="0" rtl="0" algn="r">
              <a:spcBef>
                <a:spcPts val="0"/>
              </a:spcBef>
              <a:buNone/>
            </a:pPr>
            <a:r>
              <a:t/>
            </a:r>
            <a:endParaRPr b="1" sz="1800">
              <a:solidFill>
                <a:srgbClr val="000000"/>
              </a:solidFill>
            </a:endParaRPr>
          </a:p>
        </p:txBody>
      </p:sp>
      <p:sp>
        <p:nvSpPr>
          <p:cNvPr id="169" name="Shape 169"/>
          <p:cNvSpPr txBox="1"/>
          <p:nvPr>
            <p:ph idx="1" type="subTitle"/>
          </p:nvPr>
        </p:nvSpPr>
        <p:spPr>
          <a:xfrm>
            <a:off x="346325" y="615550"/>
            <a:ext cx="8172300" cy="389400"/>
          </a:xfrm>
          <a:prstGeom prst="rect">
            <a:avLst/>
          </a:prstGeom>
        </p:spPr>
        <p:txBody>
          <a:bodyPr anchorCtr="0" anchor="t" bIns="91425" lIns="91425" rIns="91425" tIns="91425">
            <a:noAutofit/>
          </a:bodyPr>
          <a:lstStyle/>
          <a:p>
            <a:pPr lvl="0" rtl="0" algn="l">
              <a:spcBef>
                <a:spcPts val="0"/>
              </a:spcBef>
              <a:buNone/>
            </a:pPr>
            <a:r>
              <a:rPr b="1" lang="en" sz="1800">
                <a:solidFill>
                  <a:srgbClr val="000000"/>
                </a:solidFill>
              </a:rPr>
              <a:t>Multimedia Classification:</a:t>
            </a:r>
          </a:p>
        </p:txBody>
      </p:sp>
      <p:sp>
        <p:nvSpPr>
          <p:cNvPr id="170" name="Shape 170"/>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1 </a:t>
            </a:r>
            <a:r>
              <a:rPr lang="en" sz="2400"/>
              <a:t>|</a:t>
            </a:r>
            <a:r>
              <a:rPr b="1" lang="en" sz="2400"/>
              <a:t> </a:t>
            </a:r>
            <a:r>
              <a:rPr lang="en" sz="2400"/>
              <a:t>Multimedia Computing and Classification</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par>
                                <p:cTn fill="hold" nodeType="with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4" name="Shape 174"/>
        <p:cNvGrpSpPr/>
        <p:nvPr/>
      </p:nvGrpSpPr>
      <p:grpSpPr>
        <a:xfrm>
          <a:off x="0" y="0"/>
          <a:ext cx="0" cy="0"/>
          <a:chOff x="0" y="0"/>
          <a:chExt cx="0" cy="0"/>
        </a:xfrm>
      </p:grpSpPr>
      <p:sp>
        <p:nvSpPr>
          <p:cNvPr id="175" name="Shape 175"/>
          <p:cNvSpPr txBox="1"/>
          <p:nvPr>
            <p:ph idx="1" type="subTitle"/>
          </p:nvPr>
        </p:nvSpPr>
        <p:spPr>
          <a:xfrm>
            <a:off x="658950" y="1413400"/>
            <a:ext cx="8328899" cy="3484199"/>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b="1" lang="en" sz="1800">
                <a:solidFill>
                  <a:srgbClr val="000000"/>
                </a:solidFill>
              </a:rPr>
              <a:t>Representation: </a:t>
            </a:r>
            <a:r>
              <a:rPr lang="en" sz="1800">
                <a:solidFill>
                  <a:srgbClr val="000000"/>
                </a:solidFill>
              </a:rPr>
              <a:t>Digitization and coding (compressing)</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Storage:</a:t>
            </a:r>
            <a:r>
              <a:rPr lang="en" sz="1800">
                <a:solidFill>
                  <a:srgbClr val="000000"/>
                </a:solidFill>
              </a:rPr>
              <a:t> Database, larger volumes and new access patterns</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Processing: </a:t>
            </a:r>
            <a:r>
              <a:rPr lang="en" sz="1800">
                <a:solidFill>
                  <a:srgbClr val="000000"/>
                </a:solidFill>
              </a:rPr>
              <a:t>OS, scheduling, indexing, searching</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Understanding: </a:t>
            </a:r>
            <a:r>
              <a:rPr lang="en" sz="1800">
                <a:solidFill>
                  <a:srgbClr val="000000"/>
                </a:solidFill>
              </a:rPr>
              <a:t>Speech/object recognition, content analysis</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Production: </a:t>
            </a:r>
            <a:r>
              <a:rPr lang="en" sz="1800">
                <a:solidFill>
                  <a:srgbClr val="000000"/>
                </a:solidFill>
              </a:rPr>
              <a:t>More complex authoring and user interface software</a:t>
            </a: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r">
              <a:spcBef>
                <a:spcPts val="0"/>
              </a:spcBef>
              <a:buNone/>
            </a:pPr>
            <a:r>
              <a:rPr lang="en" sz="1000">
                <a:solidFill>
                  <a:srgbClr val="000000"/>
                </a:solidFill>
              </a:rPr>
              <a:t>http://cis.k.hosei.ac.jp/~jianhua/course/mm/Lesson01.pdf</a:t>
            </a:r>
          </a:p>
          <a:p>
            <a:pPr lvl="0" rtl="0" algn="r">
              <a:spcBef>
                <a:spcPts val="0"/>
              </a:spcBef>
              <a:buNone/>
            </a:pPr>
            <a:r>
              <a:t/>
            </a:r>
            <a:endParaRPr b="1" sz="1800">
              <a:solidFill>
                <a:srgbClr val="000000"/>
              </a:solidFill>
            </a:endParaRPr>
          </a:p>
        </p:txBody>
      </p:sp>
      <p:sp>
        <p:nvSpPr>
          <p:cNvPr id="176" name="Shape 176"/>
          <p:cNvSpPr txBox="1"/>
          <p:nvPr>
            <p:ph idx="1" type="subTitle"/>
          </p:nvPr>
        </p:nvSpPr>
        <p:spPr>
          <a:xfrm>
            <a:off x="346325" y="615550"/>
            <a:ext cx="8172300" cy="389400"/>
          </a:xfrm>
          <a:prstGeom prst="rect">
            <a:avLst/>
          </a:prstGeom>
        </p:spPr>
        <p:txBody>
          <a:bodyPr anchorCtr="0" anchor="t" bIns="91425" lIns="91425" rIns="91425" tIns="91425">
            <a:noAutofit/>
          </a:bodyPr>
          <a:lstStyle/>
          <a:p>
            <a:pPr lvl="0" rtl="0" algn="l">
              <a:spcBef>
                <a:spcPts val="0"/>
              </a:spcBef>
              <a:buNone/>
            </a:pPr>
            <a:r>
              <a:rPr b="1" lang="en" sz="1800">
                <a:solidFill>
                  <a:srgbClr val="000000"/>
                </a:solidFill>
              </a:rPr>
              <a:t>Multimedia System Implications:</a:t>
            </a:r>
          </a:p>
        </p:txBody>
      </p:sp>
      <p:sp>
        <p:nvSpPr>
          <p:cNvPr id="177" name="Shape 177"/>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1 </a:t>
            </a:r>
            <a:r>
              <a:rPr lang="en" sz="2400"/>
              <a:t>|</a:t>
            </a:r>
            <a:r>
              <a:rPr b="1" lang="en" sz="2400"/>
              <a:t> </a:t>
            </a:r>
            <a:r>
              <a:rPr lang="en" sz="2400"/>
              <a:t>Multimedia Computing and Classification</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par>
                                <p:cTn fill="hold" nodeType="with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1" name="Shape 181"/>
        <p:cNvGrpSpPr/>
        <p:nvPr/>
      </p:nvGrpSpPr>
      <p:grpSpPr>
        <a:xfrm>
          <a:off x="0" y="0"/>
          <a:ext cx="0" cy="0"/>
          <a:chOff x="0" y="0"/>
          <a:chExt cx="0" cy="0"/>
        </a:xfrm>
      </p:grpSpPr>
      <p:sp>
        <p:nvSpPr>
          <p:cNvPr id="182" name="Shape 182"/>
          <p:cNvSpPr txBox="1"/>
          <p:nvPr>
            <p:ph idx="1" type="subTitle"/>
          </p:nvPr>
        </p:nvSpPr>
        <p:spPr>
          <a:xfrm>
            <a:off x="619875" y="1361300"/>
            <a:ext cx="8328899" cy="3171599"/>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b="1" lang="en" sz="1800">
                <a:solidFill>
                  <a:srgbClr val="000000"/>
                </a:solidFill>
              </a:rPr>
              <a:t>Presentation: </a:t>
            </a:r>
            <a:r>
              <a:rPr lang="en" sz="1800">
                <a:solidFill>
                  <a:srgbClr val="000000"/>
                </a:solidFill>
              </a:rPr>
              <a:t>User perception, user friendly in Human Computer Interface (HCI)</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Protection: </a:t>
            </a:r>
            <a:r>
              <a:rPr lang="en" sz="1800">
                <a:solidFill>
                  <a:srgbClr val="000000"/>
                </a:solidFill>
              </a:rPr>
              <a:t>Media encryption, copyright, privacy</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Distribution: </a:t>
            </a:r>
            <a:r>
              <a:rPr lang="en" sz="1800">
                <a:solidFill>
                  <a:srgbClr val="000000"/>
                </a:solidFill>
              </a:rPr>
              <a:t>Media deliver and broadcast</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Communication: </a:t>
            </a:r>
            <a:r>
              <a:rPr lang="en" sz="1800">
                <a:solidFill>
                  <a:srgbClr val="000000"/>
                </a:solidFill>
              </a:rPr>
              <a:t>Media transmission over network/internet, session control</a:t>
            </a:r>
          </a:p>
          <a:p>
            <a:pPr lvl="0" rtl="0" algn="l">
              <a:spcBef>
                <a:spcPts val="0"/>
              </a:spcBef>
              <a:buNone/>
            </a:pPr>
            <a:r>
              <a:t/>
            </a:r>
            <a:endParaRPr b="1" sz="1800">
              <a:solidFill>
                <a:srgbClr val="000000"/>
              </a:solidFill>
            </a:endParaRPr>
          </a:p>
          <a:p>
            <a:pPr lvl="0" rtl="0" algn="r">
              <a:spcBef>
                <a:spcPts val="0"/>
              </a:spcBef>
              <a:buNone/>
            </a:pPr>
            <a:r>
              <a:rPr lang="en" sz="1000">
                <a:solidFill>
                  <a:srgbClr val="000000"/>
                </a:solidFill>
              </a:rPr>
              <a:t>http://cis.k.hosei.ac.jp/~jianhua/course/mm/Lesson01.pdf</a:t>
            </a:r>
          </a:p>
          <a:p>
            <a:pPr lvl="0" rtl="0" algn="r">
              <a:spcBef>
                <a:spcPts val="0"/>
              </a:spcBef>
              <a:buNone/>
            </a:pPr>
            <a:r>
              <a:t/>
            </a:r>
            <a:endParaRPr b="1" sz="1800">
              <a:solidFill>
                <a:srgbClr val="000000"/>
              </a:solidFill>
            </a:endParaRPr>
          </a:p>
        </p:txBody>
      </p:sp>
      <p:sp>
        <p:nvSpPr>
          <p:cNvPr id="183" name="Shape 183"/>
          <p:cNvSpPr txBox="1"/>
          <p:nvPr>
            <p:ph idx="1" type="subTitle"/>
          </p:nvPr>
        </p:nvSpPr>
        <p:spPr>
          <a:xfrm>
            <a:off x="346325" y="615550"/>
            <a:ext cx="8172300" cy="389400"/>
          </a:xfrm>
          <a:prstGeom prst="rect">
            <a:avLst/>
          </a:prstGeom>
        </p:spPr>
        <p:txBody>
          <a:bodyPr anchorCtr="0" anchor="t" bIns="91425" lIns="91425" rIns="91425" tIns="91425">
            <a:noAutofit/>
          </a:bodyPr>
          <a:lstStyle/>
          <a:p>
            <a:pPr lvl="0" rtl="0" algn="l">
              <a:spcBef>
                <a:spcPts val="0"/>
              </a:spcBef>
              <a:buNone/>
            </a:pPr>
            <a:r>
              <a:rPr b="1" lang="en" sz="1800">
                <a:solidFill>
                  <a:srgbClr val="000000"/>
                </a:solidFill>
              </a:rPr>
              <a:t>Multimedia System Implications:</a:t>
            </a:r>
          </a:p>
        </p:txBody>
      </p:sp>
      <p:sp>
        <p:nvSpPr>
          <p:cNvPr id="184" name="Shape 184"/>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1 </a:t>
            </a:r>
            <a:r>
              <a:rPr lang="en" sz="2400"/>
              <a:t>|</a:t>
            </a:r>
            <a:r>
              <a:rPr b="1" lang="en" sz="2400"/>
              <a:t> </a:t>
            </a:r>
            <a:r>
              <a:rPr lang="en" sz="2400"/>
              <a:t>Multimedia Computing and Classification</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par>
                                <p:cTn fill="hold" nodeType="with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8" name="Shape 188"/>
        <p:cNvGrpSpPr/>
        <p:nvPr/>
      </p:nvGrpSpPr>
      <p:grpSpPr>
        <a:xfrm>
          <a:off x="0" y="0"/>
          <a:ext cx="0" cy="0"/>
          <a:chOff x="0" y="0"/>
          <a:chExt cx="0" cy="0"/>
        </a:xfrm>
      </p:grpSpPr>
      <p:sp>
        <p:nvSpPr>
          <p:cNvPr id="189" name="Shape 189"/>
          <p:cNvSpPr txBox="1"/>
          <p:nvPr>
            <p:ph idx="1" type="subTitle"/>
          </p:nvPr>
        </p:nvSpPr>
        <p:spPr>
          <a:xfrm>
            <a:off x="685800" y="2179353"/>
            <a:ext cx="7772400" cy="784799"/>
          </a:xfrm>
          <a:prstGeom prst="rect">
            <a:avLst/>
          </a:prstGeom>
        </p:spPr>
        <p:txBody>
          <a:bodyPr anchorCtr="0" anchor="t" bIns="91425" lIns="91425" rIns="91425" tIns="91425">
            <a:noAutofit/>
          </a:bodyPr>
          <a:lstStyle/>
          <a:p>
            <a:pPr lvl="0" rtl="0">
              <a:spcBef>
                <a:spcPts val="0"/>
              </a:spcBef>
              <a:buNone/>
            </a:pPr>
            <a:r>
              <a:rPr lang="en"/>
              <a:t>2 - Multimedia Importance</a:t>
            </a:r>
          </a:p>
        </p:txBody>
      </p:sp>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3" name="Shape 193"/>
        <p:cNvGrpSpPr/>
        <p:nvPr/>
      </p:nvGrpSpPr>
      <p:grpSpPr>
        <a:xfrm>
          <a:off x="0" y="0"/>
          <a:ext cx="0" cy="0"/>
          <a:chOff x="0" y="0"/>
          <a:chExt cx="0" cy="0"/>
        </a:xfrm>
      </p:grpSpPr>
      <p:sp>
        <p:nvSpPr>
          <p:cNvPr id="194" name="Shape 194"/>
          <p:cNvSpPr txBox="1"/>
          <p:nvPr>
            <p:ph idx="1" type="subTitle"/>
          </p:nvPr>
        </p:nvSpPr>
        <p:spPr>
          <a:xfrm>
            <a:off x="407550" y="866325"/>
            <a:ext cx="8328899" cy="4031399"/>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lang="en" sz="1800">
                <a:solidFill>
                  <a:srgbClr val="000000"/>
                </a:solidFill>
              </a:rPr>
              <a:t>Digital audio/video is revolutionizing music, film, game, and video and audio industries.</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Convergence of computer, telecommunication, radio, and TV</a:t>
            </a:r>
          </a:p>
          <a:p>
            <a:pPr indent="-342900" lvl="1" marL="914400" rtl="0" algn="l">
              <a:spcBef>
                <a:spcPts val="0"/>
              </a:spcBef>
              <a:buClr>
                <a:srgbClr val="000000"/>
              </a:buClr>
              <a:buSzPct val="100000"/>
              <a:buChar char="○"/>
            </a:pPr>
            <a:r>
              <a:rPr lang="en" sz="1800">
                <a:solidFill>
                  <a:srgbClr val="000000"/>
                </a:solidFill>
              </a:rPr>
              <a:t>Technology and competition</a:t>
            </a:r>
          </a:p>
          <a:p>
            <a:pPr indent="-342900" lvl="1" marL="914400" rtl="0" algn="l">
              <a:spcBef>
                <a:spcPts val="0"/>
              </a:spcBef>
              <a:buClr>
                <a:srgbClr val="000000"/>
              </a:buClr>
              <a:buSzPct val="100000"/>
              <a:buChar char="○"/>
            </a:pPr>
            <a:r>
              <a:rPr lang="en" sz="1800">
                <a:solidFill>
                  <a:srgbClr val="000000"/>
                </a:solidFill>
              </a:rPr>
              <a:t>Dramatic changes in products and infrastructure </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New application potential</a:t>
            </a:r>
          </a:p>
          <a:p>
            <a:pPr indent="-342900" lvl="1" marL="914400" rtl="0" algn="l">
              <a:spcBef>
                <a:spcPts val="0"/>
              </a:spcBef>
              <a:buClr>
                <a:srgbClr val="000000"/>
              </a:buClr>
              <a:buSzPct val="100000"/>
              <a:buChar char="○"/>
            </a:pPr>
            <a:r>
              <a:rPr lang="en" sz="1800">
                <a:solidFill>
                  <a:srgbClr val="000000"/>
                </a:solidFill>
              </a:rPr>
              <a:t>Huge potential markets</a:t>
            </a:r>
          </a:p>
          <a:p>
            <a:pPr indent="-342900" lvl="1" marL="914400" rtl="0" algn="l">
              <a:spcBef>
                <a:spcPts val="0"/>
              </a:spcBef>
              <a:buClr>
                <a:srgbClr val="000000"/>
              </a:buClr>
              <a:buSzPct val="100000"/>
              <a:buChar char="○"/>
            </a:pPr>
            <a:r>
              <a:rPr lang="en" sz="1800">
                <a:solidFill>
                  <a:srgbClr val="000000"/>
                </a:solidFill>
              </a:rPr>
              <a:t>improving our lives (learning, entertainment, and work)</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Interesting technical issues</a:t>
            </a:r>
          </a:p>
          <a:p>
            <a:pPr lvl="0" rtl="0" algn="l">
              <a:spcBef>
                <a:spcPts val="0"/>
              </a:spcBef>
              <a:buNone/>
            </a:pPr>
            <a:r>
              <a:t/>
            </a:r>
            <a:endParaRPr b="1" sz="1800">
              <a:solidFill>
                <a:srgbClr val="000000"/>
              </a:solidFill>
            </a:endParaRPr>
          </a:p>
          <a:p>
            <a:pPr lvl="0" rtl="0" algn="r">
              <a:spcBef>
                <a:spcPts val="0"/>
              </a:spcBef>
              <a:buNone/>
            </a:pPr>
            <a:r>
              <a:rPr lang="en" sz="1000">
                <a:solidFill>
                  <a:srgbClr val="000000"/>
                </a:solidFill>
              </a:rPr>
              <a:t>http://cis.k.hosei.ac.jp/~jianhua/course/mm/Lesson01.pdf</a:t>
            </a:r>
          </a:p>
        </p:txBody>
      </p:sp>
      <p:sp>
        <p:nvSpPr>
          <p:cNvPr id="195" name="Shape 195"/>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2 </a:t>
            </a:r>
            <a:r>
              <a:rPr lang="en" sz="2400"/>
              <a:t>|</a:t>
            </a:r>
            <a:r>
              <a:rPr b="1" lang="en" sz="2400"/>
              <a:t> </a:t>
            </a:r>
            <a:r>
              <a:rPr lang="en" sz="2400"/>
              <a:t>Multimedia Importance</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9" name="Shape 199"/>
        <p:cNvGrpSpPr/>
        <p:nvPr/>
      </p:nvGrpSpPr>
      <p:grpSpPr>
        <a:xfrm>
          <a:off x="0" y="0"/>
          <a:ext cx="0" cy="0"/>
          <a:chOff x="0" y="0"/>
          <a:chExt cx="0" cy="0"/>
        </a:xfrm>
      </p:grpSpPr>
      <p:sp>
        <p:nvSpPr>
          <p:cNvPr id="200" name="Shape 200"/>
          <p:cNvSpPr txBox="1"/>
          <p:nvPr>
            <p:ph idx="1" type="subTitle"/>
          </p:nvPr>
        </p:nvSpPr>
        <p:spPr>
          <a:xfrm>
            <a:off x="685800" y="2179353"/>
            <a:ext cx="7772400" cy="784799"/>
          </a:xfrm>
          <a:prstGeom prst="rect">
            <a:avLst/>
          </a:prstGeom>
        </p:spPr>
        <p:txBody>
          <a:bodyPr anchorCtr="0" anchor="t" bIns="91425" lIns="91425" rIns="91425" tIns="91425">
            <a:noAutofit/>
          </a:bodyPr>
          <a:lstStyle/>
          <a:p>
            <a:pPr lvl="0" rtl="0">
              <a:spcBef>
                <a:spcPts val="0"/>
              </a:spcBef>
              <a:buNone/>
            </a:pPr>
            <a:r>
              <a:rPr lang="en"/>
              <a:t>3 - Driving Forces in Multimedia</a:t>
            </a:r>
          </a:p>
        </p:txBody>
      </p:sp>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4" name="Shape 204"/>
        <p:cNvGrpSpPr/>
        <p:nvPr/>
      </p:nvGrpSpPr>
      <p:grpSpPr>
        <a:xfrm>
          <a:off x="0" y="0"/>
          <a:ext cx="0" cy="0"/>
          <a:chOff x="0" y="0"/>
          <a:chExt cx="0" cy="0"/>
        </a:xfrm>
      </p:grpSpPr>
      <p:sp>
        <p:nvSpPr>
          <p:cNvPr id="205" name="Shape 205"/>
          <p:cNvSpPr txBox="1"/>
          <p:nvPr>
            <p:ph idx="1" type="subTitle"/>
          </p:nvPr>
        </p:nvSpPr>
        <p:spPr>
          <a:xfrm>
            <a:off x="483750" y="1165900"/>
            <a:ext cx="8328899" cy="3666600"/>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lang="en" sz="1800">
                <a:solidFill>
                  <a:srgbClr val="000000"/>
                </a:solidFill>
              </a:rPr>
              <a:t>Evolution of communication and data networks: Increasing availability of bandwidth on demand in the office, home, road.... Thanks to high-speed data modems, cable modems, hybrid fiber-coax systems, xDSL, wireless. </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Ubiquitous access to network. Via local-area networks (LAN), wireline and wireless networks, Internet, world wide web,  “anywhere, anytime”</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Fast processor and large capacity storage devices, including 3-D hardware. Moore’s law: computation and memory capacity of chips doubles every 18 months or so. </a:t>
            </a: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r">
              <a:spcBef>
                <a:spcPts val="0"/>
              </a:spcBef>
              <a:buNone/>
            </a:pPr>
            <a:r>
              <a:rPr lang="en" sz="1000">
                <a:solidFill>
                  <a:srgbClr val="000000"/>
                </a:solidFill>
              </a:rPr>
              <a:t>http://cis.k.hosei.ac.jp/~jianhua/course/mm/Lesson01.pdf</a:t>
            </a:r>
          </a:p>
        </p:txBody>
      </p:sp>
      <p:sp>
        <p:nvSpPr>
          <p:cNvPr id="206" name="Shape 206"/>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3 </a:t>
            </a:r>
            <a:r>
              <a:rPr lang="en" sz="2400"/>
              <a:t>|</a:t>
            </a:r>
            <a:r>
              <a:rPr b="1" lang="en" sz="2400"/>
              <a:t> </a:t>
            </a:r>
            <a:r>
              <a:rPr lang="en" sz="2400"/>
              <a:t>Driving Forces in Multimedia</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0" name="Shape 210"/>
        <p:cNvGrpSpPr/>
        <p:nvPr/>
      </p:nvGrpSpPr>
      <p:grpSpPr>
        <a:xfrm>
          <a:off x="0" y="0"/>
          <a:ext cx="0" cy="0"/>
          <a:chOff x="0" y="0"/>
          <a:chExt cx="0" cy="0"/>
        </a:xfrm>
      </p:grpSpPr>
      <p:sp>
        <p:nvSpPr>
          <p:cNvPr id="211" name="Shape 211"/>
          <p:cNvSpPr txBox="1"/>
          <p:nvPr>
            <p:ph idx="1" type="subTitle"/>
          </p:nvPr>
        </p:nvSpPr>
        <p:spPr>
          <a:xfrm>
            <a:off x="407550" y="1035650"/>
            <a:ext cx="8328899" cy="3666600"/>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lang="en" sz="1800">
                <a:solidFill>
                  <a:srgbClr val="000000"/>
                </a:solidFill>
              </a:rPr>
              <a:t>New algorithms and data structures. Compression techniques, graphics, computer vision, speech understanding…</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Smart terminals such as digital phones, screen phones, multimedia PC’s, web-TV, personal digital assistants, etc., accessing and interacting the network with wired and wireless connections. </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The digitization of virtually any device : cameras, video capture and playback devices, handwriting terminals, sound capture, etc., together with plug-and-play standards; and the digitization of text/audio/video documents and libraries that allows better communications, storage, and fast access and browsing.</a:t>
            </a:r>
          </a:p>
          <a:p>
            <a:pPr lvl="0" rtl="0" algn="l">
              <a:spcBef>
                <a:spcPts val="0"/>
              </a:spcBef>
              <a:buNone/>
            </a:pPr>
            <a:r>
              <a:t/>
            </a:r>
            <a:endParaRPr b="1" sz="1800">
              <a:solidFill>
                <a:srgbClr val="000000"/>
              </a:solidFill>
            </a:endParaRPr>
          </a:p>
          <a:p>
            <a:pPr lvl="0" rtl="0" algn="r">
              <a:spcBef>
                <a:spcPts val="0"/>
              </a:spcBef>
              <a:buNone/>
            </a:pPr>
            <a:r>
              <a:rPr lang="en" sz="1000">
                <a:solidFill>
                  <a:srgbClr val="000000"/>
                </a:solidFill>
              </a:rPr>
              <a:t>http://cis.k.hosei.ac.jp/~jianhua/course/mm/Lesson01.pdf</a:t>
            </a:r>
          </a:p>
        </p:txBody>
      </p:sp>
      <p:sp>
        <p:nvSpPr>
          <p:cNvPr id="212" name="Shape 212"/>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3 </a:t>
            </a:r>
            <a:r>
              <a:rPr lang="en" sz="2400"/>
              <a:t>|</a:t>
            </a:r>
            <a:r>
              <a:rPr b="1" lang="en" sz="2400"/>
              <a:t> </a:t>
            </a:r>
            <a:r>
              <a:rPr lang="en" sz="2400"/>
              <a:t>Driving Forces in Multimedia</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6" name="Shape 216"/>
        <p:cNvGrpSpPr/>
        <p:nvPr/>
      </p:nvGrpSpPr>
      <p:grpSpPr>
        <a:xfrm>
          <a:off x="0" y="0"/>
          <a:ext cx="0" cy="0"/>
          <a:chOff x="0" y="0"/>
          <a:chExt cx="0" cy="0"/>
        </a:xfrm>
      </p:grpSpPr>
      <p:sp>
        <p:nvSpPr>
          <p:cNvPr id="217" name="Shape 217"/>
          <p:cNvSpPr txBox="1"/>
          <p:nvPr>
            <p:ph idx="1" type="subTitle"/>
          </p:nvPr>
        </p:nvSpPr>
        <p:spPr>
          <a:xfrm>
            <a:off x="685800" y="2179353"/>
            <a:ext cx="7772400" cy="784799"/>
          </a:xfrm>
          <a:prstGeom prst="rect">
            <a:avLst/>
          </a:prstGeom>
        </p:spPr>
        <p:txBody>
          <a:bodyPr anchorCtr="0" anchor="t" bIns="91425" lIns="91425" rIns="91425" tIns="91425">
            <a:noAutofit/>
          </a:bodyPr>
          <a:lstStyle/>
          <a:p>
            <a:pPr lvl="0" rtl="0">
              <a:spcBef>
                <a:spcPts val="0"/>
              </a:spcBef>
              <a:buNone/>
            </a:pPr>
            <a:r>
              <a:rPr lang="en"/>
              <a:t>4 - Multimedia Applications</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8" name="Shape 48"/>
        <p:cNvGrpSpPr/>
        <p:nvPr/>
      </p:nvGrpSpPr>
      <p:grpSpPr>
        <a:xfrm>
          <a:off x="0" y="0"/>
          <a:ext cx="0" cy="0"/>
          <a:chOff x="0" y="0"/>
          <a:chExt cx="0" cy="0"/>
        </a:xfrm>
      </p:grpSpPr>
      <p:sp>
        <p:nvSpPr>
          <p:cNvPr id="49" name="Shape 49"/>
          <p:cNvSpPr txBox="1"/>
          <p:nvPr>
            <p:ph type="ctrTitle"/>
          </p:nvPr>
        </p:nvSpPr>
        <p:spPr>
          <a:xfrm>
            <a:off x="3775800" y="223525"/>
            <a:ext cx="1395899" cy="524999"/>
          </a:xfrm>
          <a:prstGeom prst="rect">
            <a:avLst/>
          </a:prstGeom>
        </p:spPr>
        <p:txBody>
          <a:bodyPr anchorCtr="0" anchor="b" bIns="91425" lIns="91425" rIns="91425" tIns="91425">
            <a:noAutofit/>
          </a:bodyPr>
          <a:lstStyle/>
          <a:p>
            <a:pPr lvl="0" rtl="0" algn="l">
              <a:spcBef>
                <a:spcPts val="0"/>
              </a:spcBef>
              <a:buNone/>
            </a:pPr>
            <a:r>
              <a:rPr lang="en" sz="2400" u="sng"/>
              <a:t>BREAK</a:t>
            </a:r>
          </a:p>
        </p:txBody>
      </p:sp>
      <p:sp>
        <p:nvSpPr>
          <p:cNvPr id="50" name="Shape 50"/>
          <p:cNvSpPr txBox="1"/>
          <p:nvPr>
            <p:ph type="ctrTitle"/>
          </p:nvPr>
        </p:nvSpPr>
        <p:spPr>
          <a:xfrm>
            <a:off x="279600" y="844475"/>
            <a:ext cx="8584799" cy="4298999"/>
          </a:xfrm>
          <a:prstGeom prst="rect">
            <a:avLst/>
          </a:prstGeom>
        </p:spPr>
        <p:txBody>
          <a:bodyPr anchorCtr="0" anchor="t" bIns="91425" lIns="91425" rIns="91425" tIns="91425">
            <a:noAutofit/>
          </a:bodyPr>
          <a:lstStyle/>
          <a:p>
            <a:pPr lvl="0" rtl="0" algn="l">
              <a:spcBef>
                <a:spcPts val="0"/>
              </a:spcBef>
              <a:buNone/>
            </a:pPr>
            <a:r>
              <a:rPr lang="en" sz="2400"/>
              <a:t>Q:?</a:t>
            </a:r>
          </a:p>
          <a:p>
            <a:pPr lvl="0" rtl="0" algn="l">
              <a:spcBef>
                <a:spcPts val="0"/>
              </a:spcBef>
              <a:buNone/>
            </a:pPr>
            <a:r>
              <a:t/>
            </a:r>
            <a:endParaRPr sz="2400"/>
          </a:p>
          <a:p>
            <a:pPr lvl="0" rtl="0" algn="l">
              <a:spcBef>
                <a:spcPts val="0"/>
              </a:spcBef>
              <a:buNone/>
            </a:pPr>
            <a:r>
              <a:rPr b="0" lang="en" sz="2400"/>
              <a:t>a).</a:t>
            </a:r>
          </a:p>
          <a:p>
            <a:pPr lvl="0" rtl="0" algn="l">
              <a:spcBef>
                <a:spcPts val="0"/>
              </a:spcBef>
              <a:buNone/>
            </a:pPr>
            <a:r>
              <a:t/>
            </a:r>
            <a:endParaRPr b="0" sz="2400"/>
          </a:p>
          <a:p>
            <a:pPr lvl="0" rtl="0" algn="l">
              <a:spcBef>
                <a:spcPts val="0"/>
              </a:spcBef>
              <a:buNone/>
            </a:pPr>
            <a:r>
              <a:rPr b="0" lang="en" sz="2400"/>
              <a:t>b).</a:t>
            </a:r>
          </a:p>
          <a:p>
            <a:pPr lvl="0" rtl="0" algn="l">
              <a:spcBef>
                <a:spcPts val="0"/>
              </a:spcBef>
              <a:buNone/>
            </a:pPr>
            <a:r>
              <a:t/>
            </a:r>
            <a:endParaRPr b="0" sz="2400"/>
          </a:p>
          <a:p>
            <a:pPr lvl="0" rtl="0" algn="l">
              <a:spcBef>
                <a:spcPts val="0"/>
              </a:spcBef>
              <a:buNone/>
            </a:pPr>
            <a:r>
              <a:rPr b="0" lang="en" sz="2400"/>
              <a:t>c).</a:t>
            </a:r>
          </a:p>
          <a:p>
            <a:pPr lvl="0" rtl="0" algn="l">
              <a:spcBef>
                <a:spcPts val="0"/>
              </a:spcBef>
              <a:buNone/>
            </a:pPr>
            <a:r>
              <a:t/>
            </a:r>
            <a:endParaRPr b="0" sz="2400"/>
          </a:p>
          <a:p>
            <a:pPr lvl="0" rtl="0" algn="l">
              <a:spcBef>
                <a:spcPts val="0"/>
              </a:spcBef>
              <a:buNone/>
            </a:pPr>
            <a:r>
              <a:rPr b="0" lang="en" sz="2400"/>
              <a:t>d).</a:t>
            </a:r>
          </a:p>
          <a:p>
            <a:pPr lvl="0" rtl="0" algn="l">
              <a:spcBef>
                <a:spcPts val="0"/>
              </a:spcBef>
              <a:buNone/>
            </a:pPr>
            <a:r>
              <a:t/>
            </a:r>
            <a:endParaRPr b="0" sz="2400"/>
          </a:p>
          <a:p>
            <a:pPr lvl="0" rtl="0" algn="l">
              <a:spcBef>
                <a:spcPts val="0"/>
              </a:spcBef>
              <a:buNone/>
            </a:pPr>
            <a:r>
              <a:rPr b="0" lang="en" sz="2400"/>
              <a:t>e).</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50"/>
                                        </p:tgtEl>
                                        <p:attrNameLst>
                                          <p:attrName>style.visibility</p:attrName>
                                        </p:attrNameLst>
                                      </p:cBhvr>
                                      <p:to>
                                        <p:strVal val="visible"/>
                                      </p:to>
                                    </p:set>
                                    <p:animEffect filter="fade" transition="in">
                                      <p:cBhvr>
                                        <p:cTn dur="1000"/>
                                        <p:tgtEl>
                                          <p:spTgt spid="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1" name="Shape 221"/>
        <p:cNvGrpSpPr/>
        <p:nvPr/>
      </p:nvGrpSpPr>
      <p:grpSpPr>
        <a:xfrm>
          <a:off x="0" y="0"/>
          <a:ext cx="0" cy="0"/>
          <a:chOff x="0" y="0"/>
          <a:chExt cx="0" cy="0"/>
        </a:xfrm>
      </p:grpSpPr>
      <p:sp>
        <p:nvSpPr>
          <p:cNvPr id="222" name="Shape 222"/>
          <p:cNvSpPr txBox="1"/>
          <p:nvPr>
            <p:ph idx="1" type="subTitle"/>
          </p:nvPr>
        </p:nvSpPr>
        <p:spPr>
          <a:xfrm>
            <a:off x="407550" y="1100775"/>
            <a:ext cx="8328899" cy="3666600"/>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lang="en" sz="1800">
                <a:solidFill>
                  <a:srgbClr val="000000"/>
                </a:solidFill>
              </a:rPr>
              <a:t>Large size of multimedia objects</a:t>
            </a:r>
          </a:p>
          <a:p>
            <a:pPr indent="-342900" lvl="1" marL="914400" rtl="0" algn="l">
              <a:spcBef>
                <a:spcPts val="0"/>
              </a:spcBef>
              <a:buClr>
                <a:srgbClr val="000000"/>
              </a:buClr>
              <a:buSzPct val="100000"/>
              <a:buChar char="○"/>
            </a:pPr>
            <a:r>
              <a:rPr lang="en" sz="1800">
                <a:solidFill>
                  <a:srgbClr val="000000"/>
                </a:solidFill>
              </a:rPr>
              <a:t>Speech: 8000 samples/s – 8 Kbytes/s </a:t>
            </a:r>
          </a:p>
          <a:p>
            <a:pPr indent="-342900" lvl="1" marL="914400" rtl="0" algn="l">
              <a:spcBef>
                <a:spcPts val="0"/>
              </a:spcBef>
              <a:buClr>
                <a:srgbClr val="000000"/>
              </a:buClr>
              <a:buSzPct val="100000"/>
              <a:buChar char="○"/>
            </a:pPr>
            <a:r>
              <a:rPr lang="en" sz="1800">
                <a:solidFill>
                  <a:srgbClr val="000000"/>
                </a:solidFill>
              </a:rPr>
              <a:t>CD audio: 44,100 samples/sec, 2 bytes/sample, stereo audio – 176 Kbytes/s</a:t>
            </a:r>
          </a:p>
          <a:p>
            <a:pPr indent="-342900" lvl="1" marL="914400" rtl="0" algn="l">
              <a:spcBef>
                <a:spcPts val="0"/>
              </a:spcBef>
              <a:buClr>
                <a:srgbClr val="000000"/>
              </a:buClr>
              <a:buSzPct val="100000"/>
              <a:buChar char="○"/>
            </a:pPr>
            <a:r>
              <a:rPr lang="en" sz="1800">
                <a:solidFill>
                  <a:srgbClr val="000000"/>
                </a:solidFill>
              </a:rPr>
              <a:t>NTSC video: 30 frames/s, 640x480 pixels, 3 bytes/pixel – 30 Mbytes/s (too big, 2-8 Mbits/s if compressed) </a:t>
            </a:r>
          </a:p>
          <a:p>
            <a:pPr indent="-342900" lvl="1" marL="914400" rtl="0" algn="l">
              <a:spcBef>
                <a:spcPts val="0"/>
              </a:spcBef>
              <a:buClr>
                <a:srgbClr val="000000"/>
              </a:buClr>
              <a:buSzPct val="100000"/>
              <a:buChar char="○"/>
            </a:pPr>
            <a:r>
              <a:rPr lang="en" sz="1800">
                <a:solidFill>
                  <a:srgbClr val="000000"/>
                </a:solidFill>
              </a:rPr>
              <a:t>More storage required</a:t>
            </a:r>
          </a:p>
          <a:p>
            <a:pPr indent="-342900" lvl="1" marL="914400" rtl="0" algn="l">
              <a:spcBef>
                <a:spcPts val="0"/>
              </a:spcBef>
              <a:buClr>
                <a:srgbClr val="000000"/>
              </a:buClr>
              <a:buSzPct val="100000"/>
              <a:buChar char="○"/>
            </a:pPr>
            <a:r>
              <a:rPr lang="en" sz="1800">
                <a:solidFill>
                  <a:srgbClr val="000000"/>
                </a:solidFill>
              </a:rPr>
              <a:t>More main memory</a:t>
            </a:r>
          </a:p>
          <a:p>
            <a:pPr indent="-342900" lvl="1" marL="914400" rtl="0" algn="l">
              <a:spcBef>
                <a:spcPts val="0"/>
              </a:spcBef>
              <a:buClr>
                <a:srgbClr val="000000"/>
              </a:buClr>
              <a:buSzPct val="100000"/>
              <a:buChar char="○"/>
            </a:pPr>
            <a:r>
              <a:rPr lang="en" sz="1800">
                <a:solidFill>
                  <a:srgbClr val="000000"/>
                </a:solidFill>
              </a:rPr>
              <a:t>10-30 GB secondary storage </a:t>
            </a:r>
          </a:p>
          <a:p>
            <a:pPr indent="-342900" lvl="1" marL="914400" rtl="0" algn="l">
              <a:spcBef>
                <a:spcPts val="0"/>
              </a:spcBef>
              <a:buClr>
                <a:srgbClr val="000000"/>
              </a:buClr>
              <a:buSzPct val="100000"/>
              <a:buChar char="○"/>
            </a:pPr>
            <a:r>
              <a:rPr lang="en" sz="1800">
                <a:solidFill>
                  <a:srgbClr val="000000"/>
                </a:solidFill>
              </a:rPr>
              <a:t>TB’s of tertiary storage</a:t>
            </a: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r">
              <a:spcBef>
                <a:spcPts val="0"/>
              </a:spcBef>
              <a:buNone/>
            </a:pPr>
            <a:r>
              <a:rPr lang="en" sz="1000">
                <a:solidFill>
                  <a:srgbClr val="000000"/>
                </a:solidFill>
              </a:rPr>
              <a:t>http://cis.k.hosei.ac.jp/~jianhua/course/mm/Lesson01.pdf</a:t>
            </a:r>
          </a:p>
        </p:txBody>
      </p:sp>
      <p:sp>
        <p:nvSpPr>
          <p:cNvPr id="223" name="Shape 223"/>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4 </a:t>
            </a:r>
            <a:r>
              <a:rPr lang="en" sz="2400"/>
              <a:t>|</a:t>
            </a:r>
            <a:r>
              <a:rPr b="1" lang="en" sz="2400"/>
              <a:t> </a:t>
            </a:r>
            <a:r>
              <a:rPr lang="en" sz="2400"/>
              <a:t>Multimedia Applications</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7" name="Shape 227"/>
        <p:cNvGrpSpPr/>
        <p:nvPr/>
      </p:nvGrpSpPr>
      <p:grpSpPr>
        <a:xfrm>
          <a:off x="0" y="0"/>
          <a:ext cx="0" cy="0"/>
          <a:chOff x="0" y="0"/>
          <a:chExt cx="0" cy="0"/>
        </a:xfrm>
      </p:grpSpPr>
      <p:sp>
        <p:nvSpPr>
          <p:cNvPr id="228" name="Shape 228"/>
          <p:cNvSpPr txBox="1"/>
          <p:nvPr>
            <p:ph idx="1" type="subTitle"/>
          </p:nvPr>
        </p:nvSpPr>
        <p:spPr>
          <a:xfrm>
            <a:off x="407550" y="827250"/>
            <a:ext cx="8328899" cy="3666600"/>
          </a:xfrm>
          <a:prstGeom prst="rect">
            <a:avLst/>
          </a:prstGeom>
        </p:spPr>
        <p:txBody>
          <a:bodyPr anchorCtr="0" anchor="t" bIns="91425" lIns="91425" rIns="91425" tIns="91425">
            <a:noAutofit/>
          </a:bodyPr>
          <a:lstStyle/>
          <a:p>
            <a:pPr indent="-342900" lvl="0" marL="457200" marR="0" rtl="0" algn="l">
              <a:lnSpc>
                <a:spcPct val="100000"/>
              </a:lnSpc>
              <a:spcBef>
                <a:spcPts val="0"/>
              </a:spcBef>
              <a:spcAft>
                <a:spcPts val="0"/>
              </a:spcAft>
              <a:buClr>
                <a:srgbClr val="000000"/>
              </a:buClr>
              <a:buSzPct val="100000"/>
              <a:buFont typeface="Arial"/>
              <a:buChar char="●"/>
            </a:pPr>
            <a:r>
              <a:rPr lang="en" sz="1800">
                <a:solidFill>
                  <a:srgbClr val="000000"/>
                </a:solidFill>
              </a:rPr>
              <a:t>Real-time performance requirements</a:t>
            </a:r>
          </a:p>
          <a:p>
            <a:pPr lvl="0" marR="0" rtl="0" algn="l">
              <a:lnSpc>
                <a:spcPct val="100000"/>
              </a:lnSpc>
              <a:spcBef>
                <a:spcPts val="0"/>
              </a:spcBef>
              <a:spcAft>
                <a:spcPts val="0"/>
              </a:spcAft>
              <a:buNone/>
            </a:pPr>
            <a:r>
              <a:t/>
            </a:r>
            <a:endParaRPr sz="1800">
              <a:solidFill>
                <a:srgbClr val="000000"/>
              </a:solidFill>
            </a:endParaRPr>
          </a:p>
          <a:p>
            <a:pPr indent="-342900" lvl="0" marL="457200" marR="0" rtl="0" algn="l">
              <a:lnSpc>
                <a:spcPct val="100000"/>
              </a:lnSpc>
              <a:spcBef>
                <a:spcPts val="0"/>
              </a:spcBef>
              <a:spcAft>
                <a:spcPts val="0"/>
              </a:spcAft>
              <a:buClr>
                <a:srgbClr val="000000"/>
              </a:buClr>
              <a:buSzPct val="100000"/>
              <a:buChar char="●"/>
            </a:pPr>
            <a:r>
              <a:rPr lang="en" sz="1800">
                <a:solidFill>
                  <a:srgbClr val="000000"/>
                </a:solidFill>
              </a:rPr>
              <a:t>Higher data rates</a:t>
            </a:r>
          </a:p>
          <a:p>
            <a:pPr indent="-342900" lvl="1" marL="914400" marR="0" rtl="0" algn="l">
              <a:lnSpc>
                <a:spcPct val="100000"/>
              </a:lnSpc>
              <a:spcBef>
                <a:spcPts val="0"/>
              </a:spcBef>
              <a:spcAft>
                <a:spcPts val="0"/>
              </a:spcAft>
              <a:buClr>
                <a:srgbClr val="000000"/>
              </a:buClr>
              <a:buSzPct val="100000"/>
              <a:buChar char="○"/>
            </a:pPr>
            <a:r>
              <a:rPr lang="en" sz="1800">
                <a:solidFill>
                  <a:srgbClr val="000000"/>
                </a:solidFill>
              </a:rPr>
              <a:t>– Fast I/O subsystem (SCSI, fiber channel, HIPPI)</a:t>
            </a:r>
          </a:p>
          <a:p>
            <a:pPr indent="-342900" lvl="1" marL="914400" rtl="0" algn="l">
              <a:spcBef>
                <a:spcPts val="0"/>
              </a:spcBef>
              <a:buClr>
                <a:srgbClr val="000000"/>
              </a:buClr>
              <a:buSzPct val="100000"/>
              <a:buChar char="○"/>
            </a:pPr>
            <a:r>
              <a:rPr lang="en" sz="1800">
                <a:solidFill>
                  <a:srgbClr val="000000"/>
                </a:solidFill>
              </a:rPr>
              <a:t>High speed backplane (PCI or faster)</a:t>
            </a:r>
          </a:p>
          <a:p>
            <a:pPr indent="-342900" lvl="1" marL="914400" rtl="0" algn="l">
              <a:spcBef>
                <a:spcPts val="0"/>
              </a:spcBef>
              <a:buClr>
                <a:srgbClr val="000000"/>
              </a:buClr>
              <a:buSzPct val="100000"/>
              <a:buChar char="○"/>
            </a:pPr>
            <a:r>
              <a:rPr lang="en" sz="1800">
                <a:solidFill>
                  <a:srgbClr val="000000"/>
                </a:solidFill>
              </a:rPr>
              <a:t>Faster network (1-25Mbs per video stream) </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Hardware CODEC, modified CPU (?), and modified frame buffer/graphics subsystem </a:t>
            </a:r>
          </a:p>
          <a:p>
            <a:pPr lvl="0" rtl="0" algn="l">
              <a:spcBef>
                <a:spcPts val="0"/>
              </a:spcBef>
              <a:buNone/>
            </a:pPr>
            <a:r>
              <a:t/>
            </a:r>
            <a:endParaRPr sz="1800">
              <a:solidFill>
                <a:srgbClr val="000000"/>
              </a:solidFill>
            </a:endParaRPr>
          </a:p>
          <a:p>
            <a:pPr lvl="0" rtl="0" algn="l">
              <a:spcBef>
                <a:spcPts val="0"/>
              </a:spcBef>
              <a:buNone/>
            </a:pPr>
            <a:r>
              <a:rPr lang="en" sz="1800">
                <a:solidFill>
                  <a:srgbClr val="000000"/>
                </a:solidFill>
              </a:rPr>
              <a:t>Essentially, new hardware and software Further, audio/image/video “content” processing.</a:t>
            </a: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r">
              <a:spcBef>
                <a:spcPts val="0"/>
              </a:spcBef>
              <a:buNone/>
            </a:pPr>
            <a:r>
              <a:rPr lang="en" sz="1000">
                <a:solidFill>
                  <a:srgbClr val="000000"/>
                </a:solidFill>
              </a:rPr>
              <a:t>http://cis.k.hosei.ac.jp/~jianhua/course/mm/Lesson01.pdf</a:t>
            </a:r>
          </a:p>
        </p:txBody>
      </p:sp>
      <p:sp>
        <p:nvSpPr>
          <p:cNvPr id="229" name="Shape 229"/>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4 </a:t>
            </a:r>
            <a:r>
              <a:rPr lang="en" sz="2400"/>
              <a:t>|</a:t>
            </a:r>
            <a:r>
              <a:rPr b="1" lang="en" sz="2400"/>
              <a:t> </a:t>
            </a:r>
            <a:r>
              <a:rPr lang="en" sz="2400"/>
              <a:t>Multimedia Applications</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3" name="Shape 233"/>
        <p:cNvGrpSpPr/>
        <p:nvPr/>
      </p:nvGrpSpPr>
      <p:grpSpPr>
        <a:xfrm>
          <a:off x="0" y="0"/>
          <a:ext cx="0" cy="0"/>
          <a:chOff x="0" y="0"/>
          <a:chExt cx="0" cy="0"/>
        </a:xfrm>
      </p:grpSpPr>
      <p:sp>
        <p:nvSpPr>
          <p:cNvPr id="234" name="Shape 234"/>
          <p:cNvSpPr txBox="1"/>
          <p:nvPr>
            <p:ph idx="1" type="subTitle"/>
          </p:nvPr>
        </p:nvSpPr>
        <p:spPr>
          <a:xfrm>
            <a:off x="407550" y="1152875"/>
            <a:ext cx="8328899" cy="3666600"/>
          </a:xfrm>
          <a:prstGeom prst="rect">
            <a:avLst/>
          </a:prstGeom>
        </p:spPr>
        <p:txBody>
          <a:bodyPr anchorCtr="0" anchor="t" bIns="91425" lIns="91425" rIns="91425" tIns="91425">
            <a:noAutofit/>
          </a:bodyPr>
          <a:lstStyle/>
          <a:p>
            <a:pPr lvl="0" rtl="0" algn="l">
              <a:spcBef>
                <a:spcPts val="0"/>
              </a:spcBef>
              <a:buNone/>
            </a:pPr>
            <a:r>
              <a:rPr lang="en" sz="1800">
                <a:solidFill>
                  <a:srgbClr val="000000"/>
                </a:solidFill>
              </a:rPr>
              <a:t>Examples of Multimedia Applications:</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Residential services</a:t>
            </a:r>
          </a:p>
          <a:p>
            <a:pPr indent="-342900" lvl="1" marL="914400" rtl="0" algn="l">
              <a:spcBef>
                <a:spcPts val="0"/>
              </a:spcBef>
              <a:buClr>
                <a:srgbClr val="000000"/>
              </a:buClr>
              <a:buSzPct val="100000"/>
              <a:buChar char="○"/>
            </a:pPr>
            <a:r>
              <a:rPr lang="en" sz="1800">
                <a:solidFill>
                  <a:srgbClr val="000000"/>
                </a:solidFill>
              </a:rPr>
              <a:t>Video-On-Demand</a:t>
            </a:r>
          </a:p>
          <a:p>
            <a:pPr indent="-342900" lvl="1" marL="914400" rtl="0" algn="l">
              <a:spcBef>
                <a:spcPts val="0"/>
              </a:spcBef>
              <a:buClr>
                <a:srgbClr val="000000"/>
              </a:buClr>
              <a:buSzPct val="100000"/>
              <a:buChar char="○"/>
            </a:pPr>
            <a:r>
              <a:rPr lang="en" sz="1800">
                <a:solidFill>
                  <a:srgbClr val="000000"/>
                </a:solidFill>
              </a:rPr>
              <a:t>Video phone, A/V conferencing</a:t>
            </a:r>
          </a:p>
          <a:p>
            <a:pPr indent="-342900" lvl="1" marL="914400" rtl="0" algn="l">
              <a:spcBef>
                <a:spcPts val="0"/>
              </a:spcBef>
              <a:buClr>
                <a:srgbClr val="000000"/>
              </a:buClr>
              <a:buSzPct val="100000"/>
              <a:buChar char="○"/>
            </a:pPr>
            <a:r>
              <a:rPr lang="en" sz="1800">
                <a:solidFill>
                  <a:srgbClr val="000000"/>
                </a:solidFill>
              </a:rPr>
              <a:t>Home shopping</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lang="en" sz="1800">
                <a:solidFill>
                  <a:srgbClr val="000000"/>
                </a:solidFill>
              </a:rPr>
              <a:t>Business services</a:t>
            </a:r>
          </a:p>
          <a:p>
            <a:pPr indent="-342900" lvl="1" marL="914400" rtl="0" algn="l">
              <a:spcBef>
                <a:spcPts val="0"/>
              </a:spcBef>
              <a:buClr>
                <a:srgbClr val="000000"/>
              </a:buClr>
              <a:buSzPct val="100000"/>
              <a:buChar char="○"/>
            </a:pPr>
            <a:r>
              <a:rPr lang="en" sz="1800">
                <a:solidFill>
                  <a:srgbClr val="000000"/>
                </a:solidFill>
              </a:rPr>
              <a:t>Corporate education</a:t>
            </a:r>
          </a:p>
          <a:p>
            <a:pPr indent="-342900" lvl="1" marL="914400" rtl="0" algn="l">
              <a:spcBef>
                <a:spcPts val="0"/>
              </a:spcBef>
              <a:buClr>
                <a:srgbClr val="000000"/>
              </a:buClr>
              <a:buSzPct val="100000"/>
              <a:buChar char="○"/>
            </a:pPr>
            <a:r>
              <a:rPr lang="en" sz="1800">
                <a:solidFill>
                  <a:srgbClr val="000000"/>
                </a:solidFill>
              </a:rPr>
              <a:t>E-Business</a:t>
            </a: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r">
              <a:spcBef>
                <a:spcPts val="0"/>
              </a:spcBef>
              <a:buNone/>
            </a:pPr>
            <a:r>
              <a:rPr lang="en" sz="1000">
                <a:solidFill>
                  <a:srgbClr val="000000"/>
                </a:solidFill>
              </a:rPr>
              <a:t>http://cis.k.hosei.ac.jp/~jianhua/course/mm/Lesson01.pdf</a:t>
            </a:r>
          </a:p>
        </p:txBody>
      </p:sp>
      <p:sp>
        <p:nvSpPr>
          <p:cNvPr id="235" name="Shape 235"/>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4</a:t>
            </a:r>
            <a:r>
              <a:rPr b="1" lang="en" sz="2400">
                <a:solidFill>
                  <a:srgbClr val="000000"/>
                </a:solidFill>
              </a:rPr>
              <a:t> </a:t>
            </a:r>
            <a:r>
              <a:rPr lang="en" sz="2400">
                <a:solidFill>
                  <a:srgbClr val="000000"/>
                </a:solidFill>
              </a:rPr>
              <a:t>|</a:t>
            </a:r>
            <a:r>
              <a:rPr b="1" lang="en" sz="2400">
                <a:solidFill>
                  <a:srgbClr val="000000"/>
                </a:solidFill>
              </a:rPr>
              <a:t> </a:t>
            </a:r>
            <a:r>
              <a:rPr lang="en" sz="2400"/>
              <a:t>Multimedia Applications</a:t>
            </a:r>
          </a:p>
        </p:txBody>
      </p:sp>
      <p:pic>
        <p:nvPicPr>
          <p:cNvPr id="236" name="Shape 236"/>
          <p:cNvPicPr preferRelativeResize="0"/>
          <p:nvPr/>
        </p:nvPicPr>
        <p:blipFill>
          <a:blip r:embed="rId3">
            <a:alphaModFix/>
          </a:blip>
          <a:stretch>
            <a:fillRect/>
          </a:stretch>
        </p:blipFill>
        <p:spPr>
          <a:xfrm>
            <a:off x="5145345" y="1298900"/>
            <a:ext cx="3835999" cy="2545699"/>
          </a:xfrm>
          <a:prstGeom prst="rect">
            <a:avLst/>
          </a:prstGeom>
          <a:noFill/>
          <a:ln cap="flat" cmpd="sng" w="9525">
            <a:solidFill>
              <a:srgbClr val="000000"/>
            </a:solidFill>
            <a:prstDash val="solid"/>
            <a:round/>
            <a:headEnd len="med" w="med" type="none"/>
            <a:tailEnd len="med" w="med" type="none"/>
          </a:ln>
        </p:spPr>
      </p:pic>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0" name="Shape 240"/>
        <p:cNvGrpSpPr/>
        <p:nvPr/>
      </p:nvGrpSpPr>
      <p:grpSpPr>
        <a:xfrm>
          <a:off x="0" y="0"/>
          <a:ext cx="0" cy="0"/>
          <a:chOff x="0" y="0"/>
          <a:chExt cx="0" cy="0"/>
        </a:xfrm>
      </p:grpSpPr>
      <p:sp>
        <p:nvSpPr>
          <p:cNvPr id="241" name="Shape 241"/>
          <p:cNvSpPr txBox="1"/>
          <p:nvPr>
            <p:ph idx="1" type="subTitle"/>
          </p:nvPr>
        </p:nvSpPr>
        <p:spPr>
          <a:xfrm>
            <a:off x="407550" y="1061700"/>
            <a:ext cx="8328899" cy="3666600"/>
          </a:xfrm>
          <a:prstGeom prst="rect">
            <a:avLst/>
          </a:prstGeom>
        </p:spPr>
        <p:txBody>
          <a:bodyPr anchorCtr="0" anchor="t" bIns="91425" lIns="91425" rIns="91425" tIns="91425">
            <a:noAutofit/>
          </a:bodyPr>
          <a:lstStyle/>
          <a:p>
            <a:pPr lvl="0" rtl="0" algn="l">
              <a:spcBef>
                <a:spcPts val="0"/>
              </a:spcBef>
              <a:buNone/>
            </a:pPr>
            <a:r>
              <a:rPr lang="en" sz="1800">
                <a:solidFill>
                  <a:srgbClr val="000000"/>
                </a:solidFill>
              </a:rPr>
              <a:t>Examples of Multimedia Applications:</a:t>
            </a:r>
          </a:p>
          <a:p>
            <a:pPr lvl="0" rtl="0" algn="l">
              <a:spcBef>
                <a:spcPts val="0"/>
              </a:spcBef>
              <a:buNone/>
            </a:pPr>
            <a:r>
              <a:t/>
            </a:r>
            <a:endParaRPr sz="1800">
              <a:solidFill>
                <a:srgbClr val="000000"/>
              </a:solidFill>
            </a:endParaRPr>
          </a:p>
          <a:p>
            <a:pPr indent="-342900" lvl="0" marL="457200" marR="0" rtl="0" algn="l">
              <a:lnSpc>
                <a:spcPct val="100000"/>
              </a:lnSpc>
              <a:spcBef>
                <a:spcPts val="0"/>
              </a:spcBef>
              <a:spcAft>
                <a:spcPts val="0"/>
              </a:spcAft>
              <a:buClr>
                <a:srgbClr val="000000"/>
              </a:buClr>
              <a:buSzPct val="100000"/>
              <a:buFont typeface="Arial"/>
              <a:buChar char="●"/>
            </a:pPr>
            <a:r>
              <a:rPr lang="en" sz="1800">
                <a:solidFill>
                  <a:srgbClr val="000000"/>
                </a:solidFill>
              </a:rPr>
              <a:t>Education</a:t>
            </a:r>
          </a:p>
          <a:p>
            <a:pPr indent="-342900" lvl="1" marL="914400" marR="0" rtl="0" algn="l">
              <a:lnSpc>
                <a:spcPct val="100000"/>
              </a:lnSpc>
              <a:spcBef>
                <a:spcPts val="0"/>
              </a:spcBef>
              <a:spcAft>
                <a:spcPts val="0"/>
              </a:spcAft>
              <a:buClr>
                <a:srgbClr val="000000"/>
              </a:buClr>
              <a:buSzPct val="100000"/>
              <a:buChar char="○"/>
            </a:pPr>
            <a:r>
              <a:rPr lang="en" sz="1800">
                <a:solidFill>
                  <a:srgbClr val="000000"/>
                </a:solidFill>
              </a:rPr>
              <a:t>Digital libraries</a:t>
            </a:r>
          </a:p>
          <a:p>
            <a:pPr indent="-342900" lvl="1" marL="914400" marR="0" rtl="0" algn="l">
              <a:lnSpc>
                <a:spcPct val="100000"/>
              </a:lnSpc>
              <a:spcBef>
                <a:spcPts val="0"/>
              </a:spcBef>
              <a:spcAft>
                <a:spcPts val="0"/>
              </a:spcAft>
              <a:buClr>
                <a:srgbClr val="000000"/>
              </a:buClr>
              <a:buSzPct val="100000"/>
              <a:buChar char="○"/>
            </a:pPr>
            <a:r>
              <a:rPr lang="en" sz="1800">
                <a:solidFill>
                  <a:srgbClr val="000000"/>
                </a:solidFill>
              </a:rPr>
              <a:t>Distance learning</a:t>
            </a:r>
          </a:p>
          <a:p>
            <a:pPr lvl="0" marR="0" rtl="0" algn="l">
              <a:lnSpc>
                <a:spcPct val="100000"/>
              </a:lnSpc>
              <a:spcBef>
                <a:spcPts val="0"/>
              </a:spcBef>
              <a:spcAft>
                <a:spcPts val="0"/>
              </a:spcAft>
              <a:buNone/>
            </a:pPr>
            <a:r>
              <a:t/>
            </a:r>
            <a:endParaRPr sz="1800">
              <a:solidFill>
                <a:srgbClr val="000000"/>
              </a:solidFill>
            </a:endParaRPr>
          </a:p>
          <a:p>
            <a:pPr indent="-342900" lvl="0" marL="457200" marR="0" rtl="0" algn="l">
              <a:lnSpc>
                <a:spcPct val="100000"/>
              </a:lnSpc>
              <a:spcBef>
                <a:spcPts val="0"/>
              </a:spcBef>
              <a:spcAft>
                <a:spcPts val="0"/>
              </a:spcAft>
              <a:buClr>
                <a:srgbClr val="000000"/>
              </a:buClr>
              <a:buSzPct val="100000"/>
              <a:buChar char="●"/>
            </a:pPr>
            <a:r>
              <a:rPr lang="en" sz="1800">
                <a:solidFill>
                  <a:srgbClr val="000000"/>
                </a:solidFill>
              </a:rPr>
              <a:t>Science and technology</a:t>
            </a:r>
          </a:p>
          <a:p>
            <a:pPr indent="-342900" lvl="1" marL="914400" marR="0" rtl="0" algn="l">
              <a:lnSpc>
                <a:spcPct val="100000"/>
              </a:lnSpc>
              <a:spcBef>
                <a:spcPts val="0"/>
              </a:spcBef>
              <a:spcAft>
                <a:spcPts val="0"/>
              </a:spcAft>
              <a:buClr>
                <a:srgbClr val="000000"/>
              </a:buClr>
              <a:buSzPct val="100000"/>
              <a:buChar char="○"/>
            </a:pPr>
            <a:r>
              <a:rPr lang="en" sz="1800">
                <a:solidFill>
                  <a:srgbClr val="000000"/>
                </a:solidFill>
              </a:rPr>
              <a:t>Virtual environments</a:t>
            </a:r>
          </a:p>
          <a:p>
            <a:pPr indent="-342900" lvl="1" marL="914400" marR="0" rtl="0" algn="l">
              <a:lnSpc>
                <a:spcPct val="100000"/>
              </a:lnSpc>
              <a:spcBef>
                <a:spcPts val="0"/>
              </a:spcBef>
              <a:spcAft>
                <a:spcPts val="0"/>
              </a:spcAft>
              <a:buClr>
                <a:srgbClr val="000000"/>
              </a:buClr>
              <a:buSzPct val="100000"/>
              <a:buChar char="○"/>
            </a:pPr>
            <a:r>
              <a:rPr lang="en" sz="1800">
                <a:solidFill>
                  <a:srgbClr val="000000"/>
                </a:solidFill>
              </a:rPr>
              <a:t>Scientific visualization prototyping</a:t>
            </a: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r">
              <a:spcBef>
                <a:spcPts val="0"/>
              </a:spcBef>
              <a:buNone/>
            </a:pPr>
            <a:r>
              <a:rPr lang="en" sz="1000">
                <a:solidFill>
                  <a:srgbClr val="000000"/>
                </a:solidFill>
              </a:rPr>
              <a:t>http://cis.k.hosei.ac.jp/~jianhua/course/mm/Lesson01.pdf</a:t>
            </a:r>
          </a:p>
        </p:txBody>
      </p:sp>
      <p:sp>
        <p:nvSpPr>
          <p:cNvPr id="242" name="Shape 242"/>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4</a:t>
            </a:r>
            <a:r>
              <a:rPr b="1" lang="en" sz="2400">
                <a:solidFill>
                  <a:srgbClr val="000000"/>
                </a:solidFill>
              </a:rPr>
              <a:t> </a:t>
            </a:r>
            <a:r>
              <a:rPr lang="en" sz="2400">
                <a:solidFill>
                  <a:srgbClr val="000000"/>
                </a:solidFill>
              </a:rPr>
              <a:t>|</a:t>
            </a:r>
            <a:r>
              <a:rPr b="1" lang="en" sz="2400">
                <a:solidFill>
                  <a:srgbClr val="000000"/>
                </a:solidFill>
              </a:rPr>
              <a:t> </a:t>
            </a:r>
            <a:r>
              <a:rPr lang="en" sz="2400"/>
              <a:t>Multimedia Applications</a:t>
            </a:r>
          </a:p>
        </p:txBody>
      </p:sp>
      <p:pic>
        <p:nvPicPr>
          <p:cNvPr id="243" name="Shape 243"/>
          <p:cNvPicPr preferRelativeResize="0"/>
          <p:nvPr/>
        </p:nvPicPr>
        <p:blipFill>
          <a:blip r:embed="rId3">
            <a:alphaModFix/>
          </a:blip>
          <a:stretch>
            <a:fillRect/>
          </a:stretch>
        </p:blipFill>
        <p:spPr>
          <a:xfrm>
            <a:off x="5991794" y="1275800"/>
            <a:ext cx="2798349" cy="2803824"/>
          </a:xfrm>
          <a:prstGeom prst="rect">
            <a:avLst/>
          </a:prstGeom>
          <a:noFill/>
          <a:ln cap="flat" cmpd="sng" w="9525">
            <a:solidFill>
              <a:srgbClr val="000000"/>
            </a:solidFill>
            <a:prstDash val="solid"/>
            <a:round/>
            <a:headEnd len="med" w="med" type="none"/>
            <a:tailEnd len="med" w="med" type="none"/>
          </a:ln>
        </p:spPr>
      </p:pic>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7" name="Shape 247"/>
        <p:cNvGrpSpPr/>
        <p:nvPr/>
      </p:nvGrpSpPr>
      <p:grpSpPr>
        <a:xfrm>
          <a:off x="0" y="0"/>
          <a:ext cx="0" cy="0"/>
          <a:chOff x="0" y="0"/>
          <a:chExt cx="0" cy="0"/>
        </a:xfrm>
      </p:grpSpPr>
      <p:sp>
        <p:nvSpPr>
          <p:cNvPr id="248" name="Shape 248"/>
          <p:cNvSpPr txBox="1"/>
          <p:nvPr>
            <p:ph idx="1" type="subTitle"/>
          </p:nvPr>
        </p:nvSpPr>
        <p:spPr>
          <a:xfrm>
            <a:off x="76200" y="1009600"/>
            <a:ext cx="8328899" cy="3666600"/>
          </a:xfrm>
          <a:prstGeom prst="rect">
            <a:avLst/>
          </a:prstGeom>
        </p:spPr>
        <p:txBody>
          <a:bodyPr anchorCtr="0" anchor="t" bIns="91425" lIns="91425" rIns="91425" tIns="91425">
            <a:noAutofit/>
          </a:bodyPr>
          <a:lstStyle/>
          <a:p>
            <a:pPr lvl="0" rtl="0" algn="l">
              <a:spcBef>
                <a:spcPts val="0"/>
              </a:spcBef>
              <a:buNone/>
            </a:pPr>
            <a:r>
              <a:rPr lang="en" sz="1800">
                <a:solidFill>
                  <a:srgbClr val="000000"/>
                </a:solidFill>
              </a:rPr>
              <a:t>Examples of Multimedia Applications:</a:t>
            </a:r>
          </a:p>
          <a:p>
            <a:pPr lvl="0" rtl="0" algn="l">
              <a:spcBef>
                <a:spcPts val="0"/>
              </a:spcBef>
              <a:buNone/>
            </a:pPr>
            <a:r>
              <a:t/>
            </a:r>
            <a:endParaRPr sz="1800">
              <a:solidFill>
                <a:srgbClr val="000000"/>
              </a:solidFill>
            </a:endParaRPr>
          </a:p>
          <a:p>
            <a:pPr indent="-342900" lvl="0" marL="457200" marR="0" rtl="0" algn="l">
              <a:lnSpc>
                <a:spcPct val="100000"/>
              </a:lnSpc>
              <a:spcBef>
                <a:spcPts val="0"/>
              </a:spcBef>
              <a:spcAft>
                <a:spcPts val="0"/>
              </a:spcAft>
              <a:buClr>
                <a:srgbClr val="000000"/>
              </a:buClr>
              <a:buSzPct val="100000"/>
              <a:buFont typeface="Arial"/>
              <a:buChar char="●"/>
            </a:pPr>
            <a:r>
              <a:rPr lang="en" sz="1800">
                <a:solidFill>
                  <a:srgbClr val="000000"/>
                </a:solidFill>
              </a:rPr>
              <a:t>Entertainment</a:t>
            </a:r>
          </a:p>
          <a:p>
            <a:pPr indent="-342900" lvl="1" marL="914400" marR="0" rtl="0" algn="l">
              <a:lnSpc>
                <a:spcPct val="100000"/>
              </a:lnSpc>
              <a:spcBef>
                <a:spcPts val="0"/>
              </a:spcBef>
              <a:spcAft>
                <a:spcPts val="0"/>
              </a:spcAft>
              <a:buClr>
                <a:srgbClr val="000000"/>
              </a:buClr>
              <a:buSzPct val="100000"/>
              <a:buChar char="○"/>
            </a:pPr>
            <a:r>
              <a:rPr lang="en" sz="1800">
                <a:solidFill>
                  <a:srgbClr val="000000"/>
                </a:solidFill>
              </a:rPr>
              <a:t>Games</a:t>
            </a:r>
          </a:p>
          <a:p>
            <a:pPr indent="-342900" lvl="1" marL="914400" marR="0" rtl="0" algn="l">
              <a:lnSpc>
                <a:spcPct val="100000"/>
              </a:lnSpc>
              <a:spcBef>
                <a:spcPts val="0"/>
              </a:spcBef>
              <a:spcAft>
                <a:spcPts val="0"/>
              </a:spcAft>
              <a:buClr>
                <a:srgbClr val="000000"/>
              </a:buClr>
              <a:buSzPct val="100000"/>
              <a:buChar char="○"/>
            </a:pPr>
            <a:r>
              <a:rPr lang="en" sz="1800">
                <a:solidFill>
                  <a:srgbClr val="000000"/>
                </a:solidFill>
              </a:rPr>
              <a:t>Interactive TV</a:t>
            </a:r>
          </a:p>
          <a:p>
            <a:pPr indent="-342900" lvl="1" marL="914400" marR="0" rtl="0" algn="l">
              <a:lnSpc>
                <a:spcPct val="100000"/>
              </a:lnSpc>
              <a:spcBef>
                <a:spcPts val="0"/>
              </a:spcBef>
              <a:spcAft>
                <a:spcPts val="0"/>
              </a:spcAft>
              <a:buClr>
                <a:srgbClr val="000000"/>
              </a:buClr>
              <a:buSzPct val="100000"/>
              <a:buChar char="○"/>
            </a:pPr>
            <a:r>
              <a:rPr lang="en" sz="1800">
                <a:solidFill>
                  <a:srgbClr val="000000"/>
                </a:solidFill>
              </a:rPr>
              <a:t>Post production of movie and music</a:t>
            </a:r>
          </a:p>
          <a:p>
            <a:pPr lvl="0" marR="0" rtl="0" algn="l">
              <a:lnSpc>
                <a:spcPct val="100000"/>
              </a:lnSpc>
              <a:spcBef>
                <a:spcPts val="0"/>
              </a:spcBef>
              <a:spcAft>
                <a:spcPts val="0"/>
              </a:spcAft>
              <a:buNone/>
            </a:pPr>
            <a:r>
              <a:t/>
            </a:r>
            <a:endParaRPr sz="1800">
              <a:solidFill>
                <a:srgbClr val="000000"/>
              </a:solidFill>
            </a:endParaRPr>
          </a:p>
          <a:p>
            <a:pPr lvl="0" marR="0" rtl="0" algn="l">
              <a:lnSpc>
                <a:spcPct val="100000"/>
              </a:lnSpc>
              <a:spcBef>
                <a:spcPts val="0"/>
              </a:spcBef>
              <a:spcAft>
                <a:spcPts val="0"/>
              </a:spcAft>
              <a:buNone/>
            </a:pPr>
            <a:r>
              <a:t/>
            </a:r>
            <a:endParaRPr sz="1800">
              <a:solidFill>
                <a:srgbClr val="000000"/>
              </a:solidFill>
            </a:endParaRPr>
          </a:p>
          <a:p>
            <a:pPr lvl="0" marR="0" rtl="0" algn="l">
              <a:lnSpc>
                <a:spcPct val="100000"/>
              </a:lnSpc>
              <a:spcBef>
                <a:spcPts val="0"/>
              </a:spcBef>
              <a:spcAft>
                <a:spcPts val="0"/>
              </a:spcAft>
              <a:buNone/>
            </a:pPr>
            <a:r>
              <a:t/>
            </a:r>
            <a:endParaRPr sz="1800">
              <a:solidFill>
                <a:srgbClr val="000000"/>
              </a:solidFill>
            </a:endParaRPr>
          </a:p>
          <a:p>
            <a:pPr lvl="0" marR="0" rtl="0" algn="l">
              <a:lnSpc>
                <a:spcPct val="100000"/>
              </a:lnSpc>
              <a:spcBef>
                <a:spcPts val="0"/>
              </a:spcBef>
              <a:spcAft>
                <a:spcPts val="0"/>
              </a:spcAft>
              <a:buNone/>
            </a:pPr>
            <a:r>
              <a:t/>
            </a:r>
            <a:endParaRPr sz="1800">
              <a:solidFill>
                <a:srgbClr val="000000"/>
              </a:solidFill>
            </a:endParaRPr>
          </a:p>
          <a:p>
            <a:pPr indent="-342900" lvl="0" marL="457200" marR="0" rtl="0" algn="l">
              <a:lnSpc>
                <a:spcPct val="100000"/>
              </a:lnSpc>
              <a:spcBef>
                <a:spcPts val="0"/>
              </a:spcBef>
              <a:spcAft>
                <a:spcPts val="0"/>
              </a:spcAft>
              <a:buClr>
                <a:srgbClr val="000000"/>
              </a:buClr>
              <a:buSzPct val="100000"/>
              <a:buChar char="●"/>
            </a:pPr>
            <a:r>
              <a:rPr lang="en" sz="1800">
                <a:solidFill>
                  <a:srgbClr val="000000"/>
                </a:solidFill>
              </a:rPr>
              <a:t>Medical applications, Web applications and much more!</a:t>
            </a:r>
          </a:p>
          <a:p>
            <a:pPr lvl="0" rtl="0" algn="l">
              <a:spcBef>
                <a:spcPts val="0"/>
              </a:spcBef>
              <a:buNone/>
            </a:pPr>
            <a:r>
              <a:t/>
            </a:r>
            <a:endParaRPr b="1" sz="1800">
              <a:solidFill>
                <a:srgbClr val="000000"/>
              </a:solidFill>
            </a:endParaRPr>
          </a:p>
          <a:p>
            <a:pPr lvl="0" rtl="0" algn="l">
              <a:spcBef>
                <a:spcPts val="0"/>
              </a:spcBef>
              <a:buNone/>
            </a:pPr>
            <a:r>
              <a:t/>
            </a:r>
            <a:endParaRPr b="1" sz="1800">
              <a:solidFill>
                <a:srgbClr val="000000"/>
              </a:solidFill>
            </a:endParaRPr>
          </a:p>
          <a:p>
            <a:pPr lvl="0" rtl="0" algn="r">
              <a:spcBef>
                <a:spcPts val="0"/>
              </a:spcBef>
              <a:buNone/>
            </a:pPr>
            <a:r>
              <a:rPr lang="en" sz="1000">
                <a:solidFill>
                  <a:srgbClr val="000000"/>
                </a:solidFill>
              </a:rPr>
              <a:t>http://cis.k.hosei.ac.jp/~jianhua/course/mm/Lesson01.pdf</a:t>
            </a:r>
          </a:p>
        </p:txBody>
      </p:sp>
      <p:sp>
        <p:nvSpPr>
          <p:cNvPr id="249" name="Shape 249"/>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4</a:t>
            </a:r>
            <a:r>
              <a:rPr b="1" lang="en" sz="2400">
                <a:solidFill>
                  <a:srgbClr val="000000"/>
                </a:solidFill>
              </a:rPr>
              <a:t> </a:t>
            </a:r>
            <a:r>
              <a:rPr lang="en" sz="2400">
                <a:solidFill>
                  <a:srgbClr val="000000"/>
                </a:solidFill>
              </a:rPr>
              <a:t>|</a:t>
            </a:r>
            <a:r>
              <a:rPr b="1" lang="en" sz="2400">
                <a:solidFill>
                  <a:srgbClr val="000000"/>
                </a:solidFill>
              </a:rPr>
              <a:t> </a:t>
            </a:r>
            <a:r>
              <a:rPr lang="en" sz="2400"/>
              <a:t>Multimedia Applications</a:t>
            </a:r>
          </a:p>
        </p:txBody>
      </p:sp>
      <p:pic>
        <p:nvPicPr>
          <p:cNvPr id="250" name="Shape 250"/>
          <p:cNvPicPr preferRelativeResize="0"/>
          <p:nvPr/>
        </p:nvPicPr>
        <p:blipFill>
          <a:blip r:embed="rId3">
            <a:alphaModFix/>
          </a:blip>
          <a:stretch>
            <a:fillRect/>
          </a:stretch>
        </p:blipFill>
        <p:spPr>
          <a:xfrm>
            <a:off x="5694474" y="950875"/>
            <a:ext cx="3014274" cy="2649900"/>
          </a:xfrm>
          <a:prstGeom prst="rect">
            <a:avLst/>
          </a:prstGeom>
          <a:noFill/>
          <a:ln cap="flat" cmpd="sng" w="9525">
            <a:solidFill>
              <a:srgbClr val="000000"/>
            </a:solidFill>
            <a:prstDash val="solid"/>
            <a:round/>
            <a:headEnd len="med" w="med" type="none"/>
            <a:tailEnd len="med" w="med" type="none"/>
          </a:ln>
        </p:spPr>
      </p:pic>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4" name="Shape 254"/>
        <p:cNvGrpSpPr/>
        <p:nvPr/>
      </p:nvGrpSpPr>
      <p:grpSpPr>
        <a:xfrm>
          <a:off x="0" y="0"/>
          <a:ext cx="0" cy="0"/>
          <a:chOff x="0" y="0"/>
          <a:chExt cx="0" cy="0"/>
        </a:xfrm>
      </p:grpSpPr>
      <p:sp>
        <p:nvSpPr>
          <p:cNvPr id="255" name="Shape 255"/>
          <p:cNvSpPr txBox="1"/>
          <p:nvPr>
            <p:ph idx="1" type="subTitle"/>
          </p:nvPr>
        </p:nvSpPr>
        <p:spPr>
          <a:xfrm>
            <a:off x="685800" y="2179353"/>
            <a:ext cx="7772400" cy="784799"/>
          </a:xfrm>
          <a:prstGeom prst="rect">
            <a:avLst/>
          </a:prstGeom>
        </p:spPr>
        <p:txBody>
          <a:bodyPr anchorCtr="0" anchor="t" bIns="91425" lIns="91425" rIns="91425" tIns="91425">
            <a:noAutofit/>
          </a:bodyPr>
          <a:lstStyle/>
          <a:p>
            <a:pPr lvl="0" rtl="0">
              <a:spcBef>
                <a:spcPts val="0"/>
              </a:spcBef>
              <a:buNone/>
            </a:pPr>
            <a:r>
              <a:rPr lang="en"/>
              <a:t>5 - Working with Libraries</a:t>
            </a:r>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9" name="Shape 259"/>
        <p:cNvGrpSpPr/>
        <p:nvPr/>
      </p:nvGrpSpPr>
      <p:grpSpPr>
        <a:xfrm>
          <a:off x="0" y="0"/>
          <a:ext cx="0" cy="0"/>
          <a:chOff x="0" y="0"/>
          <a:chExt cx="0" cy="0"/>
        </a:xfrm>
      </p:grpSpPr>
      <p:sp>
        <p:nvSpPr>
          <p:cNvPr id="260" name="Shape 260"/>
          <p:cNvSpPr txBox="1"/>
          <p:nvPr>
            <p:ph idx="1" type="subTitle"/>
          </p:nvPr>
        </p:nvSpPr>
        <p:spPr>
          <a:xfrm>
            <a:off x="76200" y="817700"/>
            <a:ext cx="8178000" cy="3389699"/>
          </a:xfrm>
          <a:prstGeom prst="rect">
            <a:avLst/>
          </a:prstGeom>
        </p:spPr>
        <p:txBody>
          <a:bodyPr anchorCtr="0" anchor="t" bIns="91425" lIns="91425" rIns="91425" tIns="91425">
            <a:noAutofit/>
          </a:bodyPr>
          <a:lstStyle/>
          <a:p>
            <a:pPr indent="-342900" lvl="0" marL="457200" rtl="0" algn="l">
              <a:lnSpc>
                <a:spcPct val="115000"/>
              </a:lnSpc>
              <a:spcBef>
                <a:spcPts val="0"/>
              </a:spcBef>
              <a:buClr>
                <a:srgbClr val="000000"/>
              </a:buClr>
              <a:buSzPct val="100000"/>
              <a:buChar char="-"/>
            </a:pPr>
            <a:r>
              <a:rPr lang="en" sz="1800">
                <a:solidFill>
                  <a:srgbClr val="000000"/>
                </a:solidFill>
              </a:rPr>
              <a:t>Man-made, often open sourced</a:t>
            </a:r>
          </a:p>
          <a:p>
            <a:pPr lvl="0" rtl="0" algn="l">
              <a:lnSpc>
                <a:spcPct val="115000"/>
              </a:lnSpc>
              <a:spcBef>
                <a:spcPts val="0"/>
              </a:spcBef>
              <a:buNone/>
            </a:pPr>
            <a:r>
              <a:t/>
            </a:r>
            <a:endParaRPr sz="1800">
              <a:solidFill>
                <a:srgbClr val="000000"/>
              </a:solidFill>
            </a:endParaRPr>
          </a:p>
          <a:p>
            <a:pPr indent="-342900" lvl="0" marL="457200" rtl="0" algn="l">
              <a:lnSpc>
                <a:spcPct val="115000"/>
              </a:lnSpc>
              <a:spcBef>
                <a:spcPts val="0"/>
              </a:spcBef>
              <a:buClr>
                <a:srgbClr val="000000"/>
              </a:buClr>
              <a:buSzPct val="100000"/>
              <a:buChar char="-"/>
            </a:pPr>
            <a:r>
              <a:rPr lang="en" sz="1800">
                <a:solidFill>
                  <a:srgbClr val="000000"/>
                </a:solidFill>
              </a:rPr>
              <a:t>Can create own libraries </a:t>
            </a:r>
          </a:p>
          <a:p>
            <a:pPr indent="-342900" lvl="1" marL="914400" rtl="0" algn="l">
              <a:lnSpc>
                <a:spcPct val="115000"/>
              </a:lnSpc>
              <a:spcBef>
                <a:spcPts val="0"/>
              </a:spcBef>
              <a:buClr>
                <a:srgbClr val="000000"/>
              </a:buClr>
              <a:buSzPct val="100000"/>
              <a:buChar char="-"/>
            </a:pPr>
            <a:r>
              <a:rPr lang="en" sz="1800">
                <a:solidFill>
                  <a:srgbClr val="000000"/>
                </a:solidFill>
              </a:rPr>
              <a:t>no existing ones </a:t>
            </a:r>
          </a:p>
          <a:p>
            <a:pPr indent="-342900" lvl="1" marL="914400" rtl="0" algn="l">
              <a:lnSpc>
                <a:spcPct val="115000"/>
              </a:lnSpc>
              <a:spcBef>
                <a:spcPts val="0"/>
              </a:spcBef>
              <a:buClr>
                <a:srgbClr val="000000"/>
              </a:buClr>
              <a:buSzPct val="100000"/>
              <a:buChar char="-"/>
            </a:pPr>
            <a:r>
              <a:rPr lang="en" sz="1800">
                <a:solidFill>
                  <a:srgbClr val="000000"/>
                </a:solidFill>
              </a:rPr>
              <a:t>existing ones unsatisfactory or don’t</a:t>
            </a:r>
          </a:p>
          <a:p>
            <a:pPr indent="0" lvl="0" marL="457200" rtl="0" algn="l">
              <a:lnSpc>
                <a:spcPct val="115000"/>
              </a:lnSpc>
              <a:spcBef>
                <a:spcPts val="0"/>
              </a:spcBef>
              <a:buNone/>
            </a:pPr>
            <a:r>
              <a:rPr lang="en" sz="1800">
                <a:solidFill>
                  <a:srgbClr val="000000"/>
                </a:solidFill>
              </a:rPr>
              <a:t>suit needs</a:t>
            </a:r>
          </a:p>
          <a:p>
            <a:pPr indent="-342900" lvl="1" marL="914400" rtl="0" algn="l">
              <a:lnSpc>
                <a:spcPct val="115000"/>
              </a:lnSpc>
              <a:spcBef>
                <a:spcPts val="0"/>
              </a:spcBef>
              <a:buClr>
                <a:srgbClr val="000000"/>
              </a:buClr>
              <a:buSzPct val="100000"/>
              <a:buChar char="-"/>
            </a:pPr>
            <a:r>
              <a:rPr lang="en" sz="1800">
                <a:solidFill>
                  <a:srgbClr val="000000"/>
                </a:solidFill>
              </a:rPr>
              <a:t>licensing issues</a:t>
            </a:r>
          </a:p>
          <a:p>
            <a:pPr lvl="0" rtl="0" algn="l">
              <a:lnSpc>
                <a:spcPct val="115000"/>
              </a:lnSpc>
              <a:spcBef>
                <a:spcPts val="0"/>
              </a:spcBef>
              <a:buNone/>
            </a:pPr>
            <a:r>
              <a:t/>
            </a:r>
            <a:endParaRPr sz="1800">
              <a:solidFill>
                <a:srgbClr val="000000"/>
              </a:solidFill>
            </a:endParaRPr>
          </a:p>
          <a:p>
            <a:pPr indent="-342900" lvl="0" marL="457200" rtl="0" algn="l">
              <a:lnSpc>
                <a:spcPct val="115000"/>
              </a:lnSpc>
              <a:spcBef>
                <a:spcPts val="0"/>
              </a:spcBef>
              <a:buClr>
                <a:srgbClr val="000000"/>
              </a:buClr>
              <a:buSzPct val="100000"/>
              <a:buChar char="-"/>
            </a:pPr>
            <a:r>
              <a:rPr lang="en" sz="1800">
                <a:solidFill>
                  <a:srgbClr val="000000"/>
                </a:solidFill>
              </a:rPr>
              <a:t>Simply download library and import for usage </a:t>
            </a:r>
          </a:p>
          <a:p>
            <a:pPr lvl="0" rtl="0" algn="l">
              <a:lnSpc>
                <a:spcPct val="115000"/>
              </a:lnSpc>
              <a:spcBef>
                <a:spcPts val="0"/>
              </a:spcBef>
              <a:buNone/>
            </a:pPr>
            <a:r>
              <a:t/>
            </a:r>
            <a:endParaRPr sz="1800">
              <a:solidFill>
                <a:srgbClr val="000000"/>
              </a:solidFill>
            </a:endParaRPr>
          </a:p>
          <a:p>
            <a:pPr indent="-342900" lvl="0" marL="457200" rtl="0" algn="l">
              <a:lnSpc>
                <a:spcPct val="115000"/>
              </a:lnSpc>
              <a:spcBef>
                <a:spcPts val="0"/>
              </a:spcBef>
              <a:buClr>
                <a:srgbClr val="000000"/>
              </a:buClr>
              <a:buSzPct val="100000"/>
              <a:buChar char="-"/>
            </a:pPr>
            <a:r>
              <a:rPr lang="en" sz="1800">
                <a:solidFill>
                  <a:srgbClr val="000000"/>
                </a:solidFill>
              </a:rPr>
              <a:t>Be sure to check permissions (licensing) </a:t>
            </a:r>
          </a:p>
        </p:txBody>
      </p:sp>
      <p:sp>
        <p:nvSpPr>
          <p:cNvPr id="261" name="Shape 261"/>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5</a:t>
            </a:r>
            <a:r>
              <a:rPr b="1" lang="en" sz="2400">
                <a:solidFill>
                  <a:srgbClr val="000000"/>
                </a:solidFill>
              </a:rPr>
              <a:t> </a:t>
            </a:r>
            <a:r>
              <a:rPr lang="en" sz="2400">
                <a:solidFill>
                  <a:srgbClr val="000000"/>
                </a:solidFill>
              </a:rPr>
              <a:t>|</a:t>
            </a:r>
            <a:r>
              <a:rPr b="1" lang="en" sz="2400">
                <a:solidFill>
                  <a:srgbClr val="000000"/>
                </a:solidFill>
              </a:rPr>
              <a:t> </a:t>
            </a:r>
            <a:r>
              <a:rPr lang="en" sz="2400"/>
              <a:t>Working with Libraries</a:t>
            </a:r>
          </a:p>
        </p:txBody>
      </p:sp>
      <p:pic>
        <p:nvPicPr>
          <p:cNvPr id="262" name="Shape 262"/>
          <p:cNvPicPr preferRelativeResize="0"/>
          <p:nvPr/>
        </p:nvPicPr>
        <p:blipFill>
          <a:blip r:embed="rId3">
            <a:alphaModFix/>
          </a:blip>
          <a:stretch>
            <a:fillRect/>
          </a:stretch>
        </p:blipFill>
        <p:spPr>
          <a:xfrm>
            <a:off x="5353551" y="1470075"/>
            <a:ext cx="3564975" cy="2203325"/>
          </a:xfrm>
          <a:prstGeom prst="rect">
            <a:avLst/>
          </a:prstGeom>
          <a:noFill/>
          <a:ln cap="flat" cmpd="sng" w="9525">
            <a:solidFill>
              <a:srgbClr val="000000"/>
            </a:solidFill>
            <a:prstDash val="solid"/>
            <a:round/>
            <a:headEnd len="med" w="med" type="none"/>
            <a:tailEnd len="med" w="med" type="none"/>
          </a:ln>
        </p:spPr>
      </p:pic>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6" name="Shape 266"/>
        <p:cNvGrpSpPr/>
        <p:nvPr/>
      </p:nvGrpSpPr>
      <p:grpSpPr>
        <a:xfrm>
          <a:off x="0" y="0"/>
          <a:ext cx="0" cy="0"/>
          <a:chOff x="0" y="0"/>
          <a:chExt cx="0" cy="0"/>
        </a:xfrm>
      </p:grpSpPr>
      <p:sp>
        <p:nvSpPr>
          <p:cNvPr id="267" name="Shape 267"/>
          <p:cNvSpPr txBox="1"/>
          <p:nvPr>
            <p:ph type="ctrTitle"/>
          </p:nvPr>
        </p:nvSpPr>
        <p:spPr>
          <a:xfrm>
            <a:off x="3775800" y="223525"/>
            <a:ext cx="1395899" cy="524999"/>
          </a:xfrm>
          <a:prstGeom prst="rect">
            <a:avLst/>
          </a:prstGeom>
        </p:spPr>
        <p:txBody>
          <a:bodyPr anchorCtr="0" anchor="b" bIns="91425" lIns="91425" rIns="91425" tIns="91425">
            <a:noAutofit/>
          </a:bodyPr>
          <a:lstStyle/>
          <a:p>
            <a:pPr lvl="0" rtl="0" algn="l">
              <a:spcBef>
                <a:spcPts val="0"/>
              </a:spcBef>
              <a:buNone/>
            </a:pPr>
            <a:r>
              <a:rPr lang="en" sz="2400" u="sng"/>
              <a:t>BREAK</a:t>
            </a:r>
          </a:p>
        </p:txBody>
      </p:sp>
      <p:sp>
        <p:nvSpPr>
          <p:cNvPr id="268" name="Shape 268"/>
          <p:cNvSpPr txBox="1"/>
          <p:nvPr>
            <p:ph type="ctrTitle"/>
          </p:nvPr>
        </p:nvSpPr>
        <p:spPr>
          <a:xfrm>
            <a:off x="279600" y="844475"/>
            <a:ext cx="8584799" cy="4298999"/>
          </a:xfrm>
          <a:prstGeom prst="rect">
            <a:avLst/>
          </a:prstGeom>
        </p:spPr>
        <p:txBody>
          <a:bodyPr anchorCtr="0" anchor="t" bIns="91425" lIns="91425" rIns="91425" tIns="91425">
            <a:noAutofit/>
          </a:bodyPr>
          <a:lstStyle/>
          <a:p>
            <a:pPr lvl="0" rtl="0" algn="l">
              <a:spcBef>
                <a:spcPts val="0"/>
              </a:spcBef>
              <a:buNone/>
            </a:pPr>
            <a:r>
              <a:rPr lang="en" sz="2400"/>
              <a:t>Q:?</a:t>
            </a:r>
          </a:p>
          <a:p>
            <a:pPr lvl="0" rtl="0" algn="l">
              <a:spcBef>
                <a:spcPts val="0"/>
              </a:spcBef>
              <a:buNone/>
            </a:pPr>
            <a:r>
              <a:t/>
            </a:r>
            <a:endParaRPr sz="2400"/>
          </a:p>
          <a:p>
            <a:pPr lvl="0" rtl="0" algn="l">
              <a:spcBef>
                <a:spcPts val="0"/>
              </a:spcBef>
              <a:buNone/>
            </a:pPr>
            <a:r>
              <a:rPr b="0" lang="en" sz="2400"/>
              <a:t>a).</a:t>
            </a:r>
          </a:p>
          <a:p>
            <a:pPr lvl="0" rtl="0" algn="l">
              <a:spcBef>
                <a:spcPts val="0"/>
              </a:spcBef>
              <a:buNone/>
            </a:pPr>
            <a:r>
              <a:t/>
            </a:r>
            <a:endParaRPr b="0" sz="2400"/>
          </a:p>
          <a:p>
            <a:pPr lvl="0" rtl="0" algn="l">
              <a:spcBef>
                <a:spcPts val="0"/>
              </a:spcBef>
              <a:buNone/>
            </a:pPr>
            <a:r>
              <a:rPr b="0" lang="en" sz="2400"/>
              <a:t>b).</a:t>
            </a:r>
          </a:p>
          <a:p>
            <a:pPr lvl="0" rtl="0" algn="l">
              <a:spcBef>
                <a:spcPts val="0"/>
              </a:spcBef>
              <a:buNone/>
            </a:pPr>
            <a:r>
              <a:t/>
            </a:r>
            <a:endParaRPr b="0" sz="2400"/>
          </a:p>
          <a:p>
            <a:pPr lvl="0" rtl="0" algn="l">
              <a:spcBef>
                <a:spcPts val="0"/>
              </a:spcBef>
              <a:buNone/>
            </a:pPr>
            <a:r>
              <a:rPr b="0" lang="en" sz="2400"/>
              <a:t>c).</a:t>
            </a:r>
          </a:p>
          <a:p>
            <a:pPr lvl="0" rtl="0" algn="l">
              <a:spcBef>
                <a:spcPts val="0"/>
              </a:spcBef>
              <a:buNone/>
            </a:pPr>
            <a:r>
              <a:t/>
            </a:r>
            <a:endParaRPr b="0" sz="2400"/>
          </a:p>
          <a:p>
            <a:pPr lvl="0" rtl="0" algn="l">
              <a:spcBef>
                <a:spcPts val="0"/>
              </a:spcBef>
              <a:buNone/>
            </a:pPr>
            <a:r>
              <a:rPr b="0" lang="en" sz="2400"/>
              <a:t>d).</a:t>
            </a:r>
          </a:p>
          <a:p>
            <a:pPr lvl="0" rtl="0" algn="l">
              <a:spcBef>
                <a:spcPts val="0"/>
              </a:spcBef>
              <a:buNone/>
            </a:pPr>
            <a:r>
              <a:t/>
            </a:r>
            <a:endParaRPr b="0" sz="2400"/>
          </a:p>
          <a:p>
            <a:pPr lvl="0" rtl="0" algn="l">
              <a:spcBef>
                <a:spcPts val="0"/>
              </a:spcBef>
              <a:buNone/>
            </a:pPr>
            <a:r>
              <a:rPr b="0" lang="en" sz="2400"/>
              <a:t>e).</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2" name="Shape 272"/>
        <p:cNvGrpSpPr/>
        <p:nvPr/>
      </p:nvGrpSpPr>
      <p:grpSpPr>
        <a:xfrm>
          <a:off x="0" y="0"/>
          <a:ext cx="0" cy="0"/>
          <a:chOff x="0" y="0"/>
          <a:chExt cx="0" cy="0"/>
        </a:xfrm>
      </p:grpSpPr>
      <p:pic>
        <p:nvPicPr>
          <p:cNvPr id="273" name="Shape 273"/>
          <p:cNvPicPr preferRelativeResize="0"/>
          <p:nvPr/>
        </p:nvPicPr>
        <p:blipFill>
          <a:blip r:embed="rId3">
            <a:alphaModFix/>
          </a:blip>
          <a:stretch>
            <a:fillRect/>
          </a:stretch>
        </p:blipFill>
        <p:spPr>
          <a:xfrm>
            <a:off x="5173600" y="773925"/>
            <a:ext cx="3773450" cy="1714800"/>
          </a:xfrm>
          <a:prstGeom prst="rect">
            <a:avLst/>
          </a:prstGeom>
          <a:noFill/>
          <a:ln cap="flat" cmpd="sng" w="19050">
            <a:solidFill>
              <a:srgbClr val="000000"/>
            </a:solidFill>
            <a:prstDash val="solid"/>
            <a:round/>
            <a:headEnd len="med" w="med" type="none"/>
            <a:tailEnd len="med" w="med" type="none"/>
          </a:ln>
        </p:spPr>
      </p:pic>
      <p:sp>
        <p:nvSpPr>
          <p:cNvPr id="274" name="Shape 274"/>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Lesson</a:t>
            </a:r>
            <a:r>
              <a:rPr b="1" lang="en" sz="2400">
                <a:solidFill>
                  <a:srgbClr val="000000"/>
                </a:solidFill>
              </a:rPr>
              <a:t> </a:t>
            </a:r>
            <a:r>
              <a:rPr b="1" lang="en" sz="2400"/>
              <a:t>2</a:t>
            </a:r>
            <a:r>
              <a:rPr b="1" lang="en" sz="2400">
                <a:solidFill>
                  <a:srgbClr val="000000"/>
                </a:solidFill>
              </a:rPr>
              <a:t> </a:t>
            </a:r>
            <a:r>
              <a:rPr lang="en" sz="2400">
                <a:solidFill>
                  <a:srgbClr val="000000"/>
                </a:solidFill>
              </a:rPr>
              <a:t>|</a:t>
            </a:r>
            <a:r>
              <a:rPr b="1" lang="en" sz="2400">
                <a:solidFill>
                  <a:srgbClr val="000000"/>
                </a:solidFill>
              </a:rPr>
              <a:t> </a:t>
            </a:r>
            <a:r>
              <a:rPr lang="en" sz="2400"/>
              <a:t>Summary + A Look Back</a:t>
            </a:r>
          </a:p>
        </p:txBody>
      </p:sp>
      <p:pic>
        <p:nvPicPr>
          <p:cNvPr id="275" name="Shape 275"/>
          <p:cNvPicPr preferRelativeResize="0"/>
          <p:nvPr/>
        </p:nvPicPr>
        <p:blipFill>
          <a:blip r:embed="rId4">
            <a:alphaModFix/>
          </a:blip>
          <a:stretch>
            <a:fillRect/>
          </a:stretch>
        </p:blipFill>
        <p:spPr>
          <a:xfrm>
            <a:off x="5406705" y="2629100"/>
            <a:ext cx="3307219" cy="2207025"/>
          </a:xfrm>
          <a:prstGeom prst="rect">
            <a:avLst/>
          </a:prstGeom>
          <a:noFill/>
          <a:ln cap="flat" cmpd="sng" w="19050">
            <a:solidFill>
              <a:srgbClr val="000000"/>
            </a:solidFill>
            <a:prstDash val="solid"/>
            <a:round/>
            <a:headEnd len="med" w="med" type="none"/>
            <a:tailEnd len="med" w="med" type="none"/>
          </a:ln>
        </p:spPr>
      </p:pic>
      <p:sp>
        <p:nvSpPr>
          <p:cNvPr id="276" name="Shape 276"/>
          <p:cNvSpPr txBox="1"/>
          <p:nvPr/>
        </p:nvSpPr>
        <p:spPr>
          <a:xfrm>
            <a:off x="76200" y="2309250"/>
            <a:ext cx="46617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3 - </a:t>
            </a:r>
            <a:r>
              <a:rPr lang="en" sz="2000">
                <a:solidFill>
                  <a:schemeClr val="dk1"/>
                </a:solidFill>
              </a:rPr>
              <a:t>Driving Forces in Multimedia</a:t>
            </a:r>
          </a:p>
        </p:txBody>
      </p:sp>
      <p:sp>
        <p:nvSpPr>
          <p:cNvPr id="277" name="Shape 277"/>
          <p:cNvSpPr txBox="1"/>
          <p:nvPr/>
        </p:nvSpPr>
        <p:spPr>
          <a:xfrm>
            <a:off x="76200" y="1784250"/>
            <a:ext cx="46617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2 - </a:t>
            </a:r>
            <a:r>
              <a:rPr lang="en" sz="2000">
                <a:solidFill>
                  <a:schemeClr val="dk1"/>
                </a:solidFill>
              </a:rPr>
              <a:t>Multimedia Importance</a:t>
            </a:r>
          </a:p>
        </p:txBody>
      </p:sp>
      <p:sp>
        <p:nvSpPr>
          <p:cNvPr id="278" name="Shape 278"/>
          <p:cNvSpPr txBox="1"/>
          <p:nvPr/>
        </p:nvSpPr>
        <p:spPr>
          <a:xfrm>
            <a:off x="76200" y="1259250"/>
            <a:ext cx="52122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1 - </a:t>
            </a:r>
            <a:r>
              <a:rPr lang="en" sz="2000">
                <a:solidFill>
                  <a:schemeClr val="dk1"/>
                </a:solidFill>
              </a:rPr>
              <a:t>Multimedia Computing and Classification</a:t>
            </a:r>
          </a:p>
        </p:txBody>
      </p:sp>
      <p:sp>
        <p:nvSpPr>
          <p:cNvPr id="279" name="Shape 279"/>
          <p:cNvSpPr txBox="1"/>
          <p:nvPr/>
        </p:nvSpPr>
        <p:spPr>
          <a:xfrm>
            <a:off x="76200" y="2834250"/>
            <a:ext cx="46617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4 - </a:t>
            </a:r>
            <a:r>
              <a:rPr lang="en" sz="2000">
                <a:solidFill>
                  <a:schemeClr val="dk1"/>
                </a:solidFill>
              </a:rPr>
              <a:t>Multimedia Applications</a:t>
            </a:r>
          </a:p>
        </p:txBody>
      </p:sp>
      <p:sp>
        <p:nvSpPr>
          <p:cNvPr id="280" name="Shape 280"/>
          <p:cNvSpPr txBox="1"/>
          <p:nvPr/>
        </p:nvSpPr>
        <p:spPr>
          <a:xfrm>
            <a:off x="76200" y="3359250"/>
            <a:ext cx="46617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5 - </a:t>
            </a:r>
            <a:r>
              <a:rPr lang="en" sz="2000">
                <a:solidFill>
                  <a:schemeClr val="dk1"/>
                </a:solidFill>
              </a:rPr>
              <a:t>Working with Libraries</a:t>
            </a:r>
          </a:p>
        </p:txBody>
      </p:sp>
    </p:spTree>
  </p:cSld>
  <p:clrMapOvr>
    <a:masterClrMapping/>
  </p:clrMapOvr>
  <p:transition spd="slow">
    <p:cut/>
  </p:transition>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4" name="Shape 284"/>
        <p:cNvGrpSpPr/>
        <p:nvPr/>
      </p:nvGrpSpPr>
      <p:grpSpPr>
        <a:xfrm>
          <a:off x="0" y="0"/>
          <a:ext cx="0" cy="0"/>
          <a:chOff x="0" y="0"/>
          <a:chExt cx="0" cy="0"/>
        </a:xfrm>
      </p:grpSpPr>
      <p:sp>
        <p:nvSpPr>
          <p:cNvPr id="285" name="Shape 285"/>
          <p:cNvSpPr txBox="1"/>
          <p:nvPr>
            <p:ph idx="1" type="subTitle"/>
          </p:nvPr>
        </p:nvSpPr>
        <p:spPr>
          <a:xfrm>
            <a:off x="685800" y="2840053"/>
            <a:ext cx="7772400" cy="784799"/>
          </a:xfrm>
          <a:prstGeom prst="rect">
            <a:avLst/>
          </a:prstGeom>
        </p:spPr>
        <p:txBody>
          <a:bodyPr anchorCtr="0" anchor="t" bIns="91425" lIns="91425" rIns="91425" tIns="91425">
            <a:noAutofit/>
          </a:bodyPr>
          <a:lstStyle/>
          <a:p>
            <a:pPr lvl="0" rtl="0">
              <a:spcBef>
                <a:spcPts val="0"/>
              </a:spcBef>
              <a:buNone/>
            </a:pPr>
            <a:r>
              <a:rPr lang="en"/>
              <a:t>Supplemental Material</a:t>
            </a:r>
          </a:p>
        </p:txBody>
      </p:sp>
      <p:sp>
        <p:nvSpPr>
          <p:cNvPr id="286" name="Shape 286"/>
          <p:cNvSpPr txBox="1"/>
          <p:nvPr>
            <p:ph type="ctrTitle"/>
          </p:nvPr>
        </p:nvSpPr>
        <p:spPr>
          <a:xfrm>
            <a:off x="685800" y="1583342"/>
            <a:ext cx="7772400" cy="1159799"/>
          </a:xfrm>
          <a:prstGeom prst="rect">
            <a:avLst/>
          </a:prstGeom>
        </p:spPr>
        <p:txBody>
          <a:bodyPr anchorCtr="0" anchor="b" bIns="91425" lIns="91425" rIns="91425" tIns="91425">
            <a:noAutofit/>
          </a:bodyPr>
          <a:lstStyle/>
          <a:p>
            <a:pPr lvl="0" rtl="0">
              <a:spcBef>
                <a:spcPts val="0"/>
              </a:spcBef>
              <a:buNone/>
            </a:pPr>
            <a:r>
              <a:rPr lang="en"/>
              <a:t>Lesson 3</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4" name="Shape 54"/>
        <p:cNvGrpSpPr/>
        <p:nvPr/>
      </p:nvGrpSpPr>
      <p:grpSpPr>
        <a:xfrm>
          <a:off x="0" y="0"/>
          <a:ext cx="0" cy="0"/>
          <a:chOff x="0" y="0"/>
          <a:chExt cx="0" cy="0"/>
        </a:xfrm>
      </p:grpSpPr>
      <p:sp>
        <p:nvSpPr>
          <p:cNvPr id="55" name="Shape 55"/>
          <p:cNvSpPr txBox="1"/>
          <p:nvPr>
            <p:ph idx="1" type="subTitle"/>
          </p:nvPr>
        </p:nvSpPr>
        <p:spPr>
          <a:xfrm>
            <a:off x="685800" y="2179353"/>
            <a:ext cx="7772400" cy="784799"/>
          </a:xfrm>
          <a:prstGeom prst="rect">
            <a:avLst/>
          </a:prstGeom>
        </p:spPr>
        <p:txBody>
          <a:bodyPr anchorCtr="0" anchor="t" bIns="91425" lIns="91425" rIns="91425" tIns="91425">
            <a:noAutofit/>
          </a:bodyPr>
          <a:lstStyle/>
          <a:p>
            <a:pPr lvl="0" rtl="0">
              <a:spcBef>
                <a:spcPts val="0"/>
              </a:spcBef>
              <a:buNone/>
            </a:pPr>
            <a:r>
              <a:rPr lang="en"/>
              <a:t>1 - Acronyms</a:t>
            </a:r>
          </a:p>
        </p:txBody>
      </p:sp>
    </p:spTree>
  </p:cSld>
  <p:clrMapOvr>
    <a:masterClrMapping/>
  </p:clrMapOvr>
  <p:transition spd="slow">
    <p:cut/>
  </p:transition>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0" name="Shape 290"/>
        <p:cNvGrpSpPr/>
        <p:nvPr/>
      </p:nvGrpSpPr>
      <p:grpSpPr>
        <a:xfrm>
          <a:off x="0" y="0"/>
          <a:ext cx="0" cy="0"/>
          <a:chOff x="0" y="0"/>
          <a:chExt cx="0" cy="0"/>
        </a:xfrm>
      </p:grpSpPr>
      <p:pic>
        <p:nvPicPr>
          <p:cNvPr id="291" name="Shape 291"/>
          <p:cNvPicPr preferRelativeResize="0"/>
          <p:nvPr/>
        </p:nvPicPr>
        <p:blipFill>
          <a:blip r:embed="rId3">
            <a:alphaModFix/>
          </a:blip>
          <a:stretch>
            <a:fillRect/>
          </a:stretch>
        </p:blipFill>
        <p:spPr>
          <a:xfrm>
            <a:off x="4912075" y="791350"/>
            <a:ext cx="3773450" cy="1714800"/>
          </a:xfrm>
          <a:prstGeom prst="rect">
            <a:avLst/>
          </a:prstGeom>
          <a:noFill/>
          <a:ln cap="flat" cmpd="sng" w="19050">
            <a:solidFill>
              <a:srgbClr val="000000"/>
            </a:solidFill>
            <a:prstDash val="solid"/>
            <a:round/>
            <a:headEnd len="med" w="med" type="none"/>
            <a:tailEnd len="med" w="med" type="none"/>
          </a:ln>
        </p:spPr>
      </p:pic>
      <p:sp>
        <p:nvSpPr>
          <p:cNvPr id="292" name="Shape 292"/>
          <p:cNvSpPr txBox="1"/>
          <p:nvPr/>
        </p:nvSpPr>
        <p:spPr>
          <a:xfrm>
            <a:off x="89075" y="919250"/>
            <a:ext cx="4782600" cy="701399"/>
          </a:xfrm>
          <a:prstGeom prst="rect">
            <a:avLst/>
          </a:prstGeom>
          <a:noFill/>
          <a:ln>
            <a:noFill/>
          </a:ln>
        </p:spPr>
        <p:txBody>
          <a:bodyPr anchorCtr="0" anchor="t" bIns="91425" lIns="91425" rIns="91425" tIns="91425">
            <a:noAutofit/>
          </a:bodyPr>
          <a:lstStyle/>
          <a:p>
            <a:pPr lvl="0" rtl="0">
              <a:spcBef>
                <a:spcPts val="0"/>
              </a:spcBef>
              <a:buNone/>
            </a:pPr>
            <a:r>
              <a:rPr b="1" lang="en" sz="2000"/>
              <a:t>1 - </a:t>
            </a:r>
            <a:r>
              <a:rPr lang="en" sz="2000"/>
              <a:t>Android Multimedia</a:t>
            </a:r>
          </a:p>
          <a:p>
            <a:pPr lvl="0" rtl="0">
              <a:spcBef>
                <a:spcPts val="0"/>
              </a:spcBef>
              <a:buNone/>
            </a:pPr>
            <a:r>
              <a:t/>
            </a:r>
            <a:endParaRPr sz="1800"/>
          </a:p>
        </p:txBody>
      </p:sp>
      <p:sp>
        <p:nvSpPr>
          <p:cNvPr id="293" name="Shape 293"/>
          <p:cNvSpPr txBox="1"/>
          <p:nvPr/>
        </p:nvSpPr>
        <p:spPr>
          <a:xfrm>
            <a:off x="89075" y="2276475"/>
            <a:ext cx="46617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2 - </a:t>
            </a:r>
            <a:r>
              <a:rPr lang="en" sz="2000"/>
              <a:t>C/C++</a:t>
            </a:r>
          </a:p>
        </p:txBody>
      </p:sp>
      <p:sp>
        <p:nvSpPr>
          <p:cNvPr id="294" name="Shape 294"/>
          <p:cNvSpPr txBox="1"/>
          <p:nvPr/>
        </p:nvSpPr>
        <p:spPr>
          <a:xfrm>
            <a:off x="107975" y="3633700"/>
            <a:ext cx="4744799"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3 - </a:t>
            </a:r>
            <a:r>
              <a:rPr lang="en" sz="2000">
                <a:solidFill>
                  <a:schemeClr val="dk1"/>
                </a:solidFill>
              </a:rPr>
              <a:t>Python</a:t>
            </a:r>
          </a:p>
        </p:txBody>
      </p:sp>
      <p:sp>
        <p:nvSpPr>
          <p:cNvPr id="295" name="Shape 295"/>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Lesson</a:t>
            </a:r>
            <a:r>
              <a:rPr b="1" lang="en" sz="2400">
                <a:solidFill>
                  <a:srgbClr val="000000"/>
                </a:solidFill>
              </a:rPr>
              <a:t> </a:t>
            </a:r>
            <a:r>
              <a:rPr b="1" lang="en" sz="2400"/>
              <a:t>3</a:t>
            </a:r>
            <a:r>
              <a:rPr b="1" lang="en" sz="2400">
                <a:solidFill>
                  <a:srgbClr val="000000"/>
                </a:solidFill>
              </a:rPr>
              <a:t> </a:t>
            </a:r>
            <a:r>
              <a:rPr lang="en" sz="2400">
                <a:solidFill>
                  <a:srgbClr val="000000"/>
                </a:solidFill>
              </a:rPr>
              <a:t>|</a:t>
            </a:r>
            <a:r>
              <a:rPr b="1" lang="en" sz="2400">
                <a:solidFill>
                  <a:srgbClr val="000000"/>
                </a:solidFill>
              </a:rPr>
              <a:t> </a:t>
            </a:r>
            <a:r>
              <a:rPr lang="en" sz="2400"/>
              <a:t>Supplemental Material</a:t>
            </a:r>
          </a:p>
        </p:txBody>
      </p:sp>
      <p:pic>
        <p:nvPicPr>
          <p:cNvPr id="296" name="Shape 296"/>
          <p:cNvPicPr preferRelativeResize="0"/>
          <p:nvPr/>
        </p:nvPicPr>
        <p:blipFill>
          <a:blip r:embed="rId4">
            <a:alphaModFix/>
          </a:blip>
          <a:stretch>
            <a:fillRect/>
          </a:stretch>
        </p:blipFill>
        <p:spPr>
          <a:xfrm>
            <a:off x="5145192" y="2755100"/>
            <a:ext cx="3307219" cy="2207025"/>
          </a:xfrm>
          <a:prstGeom prst="rect">
            <a:avLst/>
          </a:prstGeom>
          <a:noFill/>
          <a:ln cap="flat" cmpd="sng" w="19050">
            <a:solidFill>
              <a:srgbClr val="000000"/>
            </a:solidFill>
            <a:prstDash val="solid"/>
            <a:round/>
            <a:headEnd len="med" w="med" type="none"/>
            <a:tailEnd len="med" w="med" type="none"/>
          </a:ln>
        </p:spPr>
      </p:pic>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0"/>
                                        <p:tgtEl>
                                          <p:spTgt spid="292"/>
                                        </p:tgtEl>
                                      </p:cBhvr>
                                    </p:animEffect>
                                  </p:childTnLst>
                                </p:cTn>
                              </p:par>
                              <p:par>
                                <p:cTn fill="hold" nodeType="with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par>
                                <p:cTn fill="hold" nodeType="with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0" name="Shape 300"/>
        <p:cNvGrpSpPr/>
        <p:nvPr/>
      </p:nvGrpSpPr>
      <p:grpSpPr>
        <a:xfrm>
          <a:off x="0" y="0"/>
          <a:ext cx="0" cy="0"/>
          <a:chOff x="0" y="0"/>
          <a:chExt cx="0" cy="0"/>
        </a:xfrm>
      </p:grpSpPr>
      <p:sp>
        <p:nvSpPr>
          <p:cNvPr id="301" name="Shape 301"/>
          <p:cNvSpPr txBox="1"/>
          <p:nvPr>
            <p:ph type="ctrTitle"/>
          </p:nvPr>
        </p:nvSpPr>
        <p:spPr>
          <a:xfrm>
            <a:off x="3775800" y="223525"/>
            <a:ext cx="1395899" cy="524999"/>
          </a:xfrm>
          <a:prstGeom prst="rect">
            <a:avLst/>
          </a:prstGeom>
        </p:spPr>
        <p:txBody>
          <a:bodyPr anchorCtr="0" anchor="b" bIns="91425" lIns="91425" rIns="91425" tIns="91425">
            <a:noAutofit/>
          </a:bodyPr>
          <a:lstStyle/>
          <a:p>
            <a:pPr lvl="0" rtl="0" algn="l">
              <a:spcBef>
                <a:spcPts val="0"/>
              </a:spcBef>
              <a:buNone/>
            </a:pPr>
            <a:r>
              <a:rPr lang="en" sz="2400" u="sng"/>
              <a:t>BREAK</a:t>
            </a:r>
          </a:p>
        </p:txBody>
      </p:sp>
      <p:sp>
        <p:nvSpPr>
          <p:cNvPr id="302" name="Shape 302"/>
          <p:cNvSpPr txBox="1"/>
          <p:nvPr>
            <p:ph type="ctrTitle"/>
          </p:nvPr>
        </p:nvSpPr>
        <p:spPr>
          <a:xfrm>
            <a:off x="279600" y="844475"/>
            <a:ext cx="8584799" cy="4298999"/>
          </a:xfrm>
          <a:prstGeom prst="rect">
            <a:avLst/>
          </a:prstGeom>
        </p:spPr>
        <p:txBody>
          <a:bodyPr anchorCtr="0" anchor="t" bIns="91425" lIns="91425" rIns="91425" tIns="91425">
            <a:noAutofit/>
          </a:bodyPr>
          <a:lstStyle/>
          <a:p>
            <a:pPr lvl="0" rtl="0" algn="l">
              <a:spcBef>
                <a:spcPts val="0"/>
              </a:spcBef>
              <a:buNone/>
            </a:pPr>
            <a:r>
              <a:rPr lang="en" sz="2400"/>
              <a:t>Q:?</a:t>
            </a:r>
          </a:p>
          <a:p>
            <a:pPr lvl="0" rtl="0" algn="l">
              <a:spcBef>
                <a:spcPts val="0"/>
              </a:spcBef>
              <a:buNone/>
            </a:pPr>
            <a:r>
              <a:t/>
            </a:r>
            <a:endParaRPr sz="2400"/>
          </a:p>
          <a:p>
            <a:pPr lvl="0" rtl="0" algn="l">
              <a:spcBef>
                <a:spcPts val="0"/>
              </a:spcBef>
              <a:buNone/>
            </a:pPr>
            <a:r>
              <a:rPr b="0" lang="en" sz="2400"/>
              <a:t>a).</a:t>
            </a:r>
          </a:p>
          <a:p>
            <a:pPr lvl="0" rtl="0" algn="l">
              <a:spcBef>
                <a:spcPts val="0"/>
              </a:spcBef>
              <a:buNone/>
            </a:pPr>
            <a:r>
              <a:t/>
            </a:r>
            <a:endParaRPr b="0" sz="2400"/>
          </a:p>
          <a:p>
            <a:pPr lvl="0" rtl="0" algn="l">
              <a:spcBef>
                <a:spcPts val="0"/>
              </a:spcBef>
              <a:buNone/>
            </a:pPr>
            <a:r>
              <a:rPr b="0" lang="en" sz="2400"/>
              <a:t>b).</a:t>
            </a:r>
          </a:p>
          <a:p>
            <a:pPr lvl="0" rtl="0" algn="l">
              <a:spcBef>
                <a:spcPts val="0"/>
              </a:spcBef>
              <a:buNone/>
            </a:pPr>
            <a:r>
              <a:t/>
            </a:r>
            <a:endParaRPr b="0" sz="2400"/>
          </a:p>
          <a:p>
            <a:pPr lvl="0" rtl="0" algn="l">
              <a:spcBef>
                <a:spcPts val="0"/>
              </a:spcBef>
              <a:buNone/>
            </a:pPr>
            <a:r>
              <a:rPr b="0" lang="en" sz="2400"/>
              <a:t>c).</a:t>
            </a:r>
          </a:p>
          <a:p>
            <a:pPr lvl="0" rtl="0" algn="l">
              <a:spcBef>
                <a:spcPts val="0"/>
              </a:spcBef>
              <a:buNone/>
            </a:pPr>
            <a:r>
              <a:t/>
            </a:r>
            <a:endParaRPr b="0" sz="2400"/>
          </a:p>
          <a:p>
            <a:pPr lvl="0" rtl="0" algn="l">
              <a:spcBef>
                <a:spcPts val="0"/>
              </a:spcBef>
              <a:buNone/>
            </a:pPr>
            <a:r>
              <a:rPr b="0" lang="en" sz="2400"/>
              <a:t>d).</a:t>
            </a:r>
          </a:p>
          <a:p>
            <a:pPr lvl="0" rtl="0" algn="l">
              <a:spcBef>
                <a:spcPts val="0"/>
              </a:spcBef>
              <a:buNone/>
            </a:pPr>
            <a:r>
              <a:t/>
            </a:r>
            <a:endParaRPr b="0" sz="2400"/>
          </a:p>
          <a:p>
            <a:pPr lvl="0" rtl="0" algn="l">
              <a:spcBef>
                <a:spcPts val="0"/>
              </a:spcBef>
              <a:buNone/>
            </a:pPr>
            <a:r>
              <a:rPr b="0" lang="en" sz="2400"/>
              <a:t>e).</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02"/>
                                        </p:tgtEl>
                                        <p:attrNameLst>
                                          <p:attrName>style.visibility</p:attrName>
                                        </p:attrNameLst>
                                      </p:cBhvr>
                                      <p:to>
                                        <p:strVal val="visible"/>
                                      </p:to>
                                    </p:set>
                                    <p:animEffect filter="fade" transition="in">
                                      <p:cBhvr>
                                        <p:cTn dur="1000"/>
                                        <p:tgtEl>
                                          <p:spTgt spid="3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6" name="Shape 306"/>
        <p:cNvGrpSpPr/>
        <p:nvPr/>
      </p:nvGrpSpPr>
      <p:grpSpPr>
        <a:xfrm>
          <a:off x="0" y="0"/>
          <a:ext cx="0" cy="0"/>
          <a:chOff x="0" y="0"/>
          <a:chExt cx="0" cy="0"/>
        </a:xfrm>
      </p:grpSpPr>
      <p:sp>
        <p:nvSpPr>
          <p:cNvPr id="307" name="Shape 307"/>
          <p:cNvSpPr txBox="1"/>
          <p:nvPr>
            <p:ph idx="1" type="subTitle"/>
          </p:nvPr>
        </p:nvSpPr>
        <p:spPr>
          <a:xfrm>
            <a:off x="685800" y="2179353"/>
            <a:ext cx="7772400" cy="784799"/>
          </a:xfrm>
          <a:prstGeom prst="rect">
            <a:avLst/>
          </a:prstGeom>
        </p:spPr>
        <p:txBody>
          <a:bodyPr anchorCtr="0" anchor="t" bIns="91425" lIns="91425" rIns="91425" tIns="91425">
            <a:noAutofit/>
          </a:bodyPr>
          <a:lstStyle/>
          <a:p>
            <a:pPr lvl="0" rtl="0">
              <a:spcBef>
                <a:spcPts val="0"/>
              </a:spcBef>
              <a:buNone/>
            </a:pPr>
            <a:r>
              <a:rPr lang="en"/>
              <a:t>1 - Android Multimedia </a:t>
            </a:r>
          </a:p>
        </p:txBody>
      </p:sp>
    </p:spTree>
  </p:cSld>
  <p:clrMapOvr>
    <a:masterClrMapping/>
  </p:clrMapOvr>
  <p:transition spd="slow">
    <p:cut/>
  </p:transition>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1" name="Shape 311"/>
        <p:cNvGrpSpPr/>
        <p:nvPr/>
      </p:nvGrpSpPr>
      <p:grpSpPr>
        <a:xfrm>
          <a:off x="0" y="0"/>
          <a:ext cx="0" cy="0"/>
          <a:chOff x="0" y="0"/>
          <a:chExt cx="0" cy="0"/>
        </a:xfrm>
      </p:grpSpPr>
      <p:sp>
        <p:nvSpPr>
          <p:cNvPr id="312" name="Shape 312"/>
          <p:cNvSpPr txBox="1"/>
          <p:nvPr>
            <p:ph idx="1" type="subTitle"/>
          </p:nvPr>
        </p:nvSpPr>
        <p:spPr>
          <a:xfrm>
            <a:off x="302550" y="855550"/>
            <a:ext cx="3900900" cy="3399000"/>
          </a:xfrm>
          <a:prstGeom prst="rect">
            <a:avLst/>
          </a:prstGeom>
        </p:spPr>
        <p:txBody>
          <a:bodyPr anchorCtr="0" anchor="t" bIns="91425" lIns="91425" rIns="91425" tIns="91425">
            <a:noAutofit/>
          </a:bodyPr>
          <a:lstStyle/>
          <a:p>
            <a:pPr lvl="0" rtl="0">
              <a:lnSpc>
                <a:spcPct val="150000"/>
              </a:lnSpc>
              <a:spcBef>
                <a:spcPts val="0"/>
              </a:spcBef>
              <a:buNone/>
            </a:pPr>
            <a:r>
              <a:rPr lang="en" sz="2400" u="sng">
                <a:solidFill>
                  <a:srgbClr val="000000"/>
                </a:solidFill>
              </a:rPr>
              <a:t>MediaPlayer class</a:t>
            </a:r>
          </a:p>
          <a:p>
            <a:pPr indent="-342900" lvl="0" marL="457200" rtl="0" algn="l">
              <a:spcBef>
                <a:spcPts val="0"/>
              </a:spcBef>
              <a:buClr>
                <a:srgbClr val="000000"/>
              </a:buClr>
              <a:buSzPct val="100000"/>
              <a:buChar char="●"/>
            </a:pPr>
            <a:r>
              <a:rPr lang="en" sz="1800">
                <a:solidFill>
                  <a:srgbClr val="000000"/>
                </a:solidFill>
              </a:rPr>
              <a:t>plays audio/video </a:t>
            </a:r>
          </a:p>
          <a:p>
            <a:pPr indent="-342900" lvl="0" marL="457200" rtl="0" algn="l">
              <a:spcBef>
                <a:spcPts val="0"/>
              </a:spcBef>
              <a:buClr>
                <a:srgbClr val="000000"/>
              </a:buClr>
              <a:buSzPct val="100000"/>
              <a:buChar char="●"/>
            </a:pPr>
            <a:r>
              <a:rPr lang="en" sz="1800">
                <a:solidFill>
                  <a:srgbClr val="000000"/>
                </a:solidFill>
              </a:rPr>
              <a:t>uses local files or URIs/URLs as input</a:t>
            </a:r>
          </a:p>
          <a:p>
            <a:pPr indent="-342900" lvl="1" marL="914400" rtl="0" algn="l">
              <a:spcBef>
                <a:spcPts val="0"/>
              </a:spcBef>
              <a:buClr>
                <a:srgbClr val="000000"/>
              </a:buClr>
              <a:buSzPct val="100000"/>
              <a:buChar char="○"/>
            </a:pPr>
            <a:r>
              <a:rPr lang="en" sz="1800">
                <a:solidFill>
                  <a:srgbClr val="000000"/>
                </a:solidFill>
              </a:rPr>
              <a:t>in other words: uses a local file or streams a file</a:t>
            </a:r>
          </a:p>
          <a:p>
            <a:pPr indent="-342900" lvl="0" marL="457200" rtl="0" algn="l">
              <a:spcBef>
                <a:spcPts val="0"/>
              </a:spcBef>
              <a:buClr>
                <a:srgbClr val="000000"/>
              </a:buClr>
              <a:buSzPct val="100000"/>
              <a:buChar char="●"/>
            </a:pPr>
            <a:r>
              <a:rPr lang="en" sz="1800">
                <a:solidFill>
                  <a:srgbClr val="000000"/>
                </a:solidFill>
              </a:rPr>
              <a:t>decodes files to be played back </a:t>
            </a:r>
          </a:p>
        </p:txBody>
      </p:sp>
      <p:sp>
        <p:nvSpPr>
          <p:cNvPr id="313" name="Shape 313"/>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1</a:t>
            </a:r>
            <a:r>
              <a:rPr b="1" lang="en" sz="2400">
                <a:solidFill>
                  <a:srgbClr val="000000"/>
                </a:solidFill>
              </a:rPr>
              <a:t> </a:t>
            </a:r>
            <a:r>
              <a:rPr lang="en" sz="2400">
                <a:solidFill>
                  <a:srgbClr val="000000"/>
                </a:solidFill>
              </a:rPr>
              <a:t>|</a:t>
            </a:r>
            <a:r>
              <a:rPr b="1" lang="en" sz="2400">
                <a:solidFill>
                  <a:srgbClr val="000000"/>
                </a:solidFill>
              </a:rPr>
              <a:t> </a:t>
            </a:r>
            <a:r>
              <a:rPr lang="en" sz="2400"/>
              <a:t>Android Multimedia</a:t>
            </a:r>
          </a:p>
        </p:txBody>
      </p:sp>
      <p:sp>
        <p:nvSpPr>
          <p:cNvPr id="314" name="Shape 314"/>
          <p:cNvSpPr txBox="1"/>
          <p:nvPr>
            <p:ph idx="1" type="subTitle"/>
          </p:nvPr>
        </p:nvSpPr>
        <p:spPr>
          <a:xfrm>
            <a:off x="4548925" y="855550"/>
            <a:ext cx="3900900" cy="3399000"/>
          </a:xfrm>
          <a:prstGeom prst="rect">
            <a:avLst/>
          </a:prstGeom>
        </p:spPr>
        <p:txBody>
          <a:bodyPr anchorCtr="0" anchor="t" bIns="91425" lIns="91425" rIns="91425" tIns="91425">
            <a:noAutofit/>
          </a:bodyPr>
          <a:lstStyle/>
          <a:p>
            <a:pPr lvl="0" rtl="0">
              <a:lnSpc>
                <a:spcPct val="150000"/>
              </a:lnSpc>
              <a:spcBef>
                <a:spcPts val="0"/>
              </a:spcBef>
              <a:buNone/>
            </a:pPr>
            <a:r>
              <a:rPr lang="en" sz="2400" u="sng">
                <a:solidFill>
                  <a:srgbClr val="000000"/>
                </a:solidFill>
              </a:rPr>
              <a:t>AudioManager class</a:t>
            </a:r>
          </a:p>
          <a:p>
            <a:pPr indent="-342900" lvl="0" marL="457200" rtl="0" algn="l">
              <a:spcBef>
                <a:spcPts val="0"/>
              </a:spcBef>
              <a:buClr>
                <a:srgbClr val="000000"/>
              </a:buClr>
              <a:buSzPct val="100000"/>
              <a:buChar char="●"/>
            </a:pPr>
            <a:r>
              <a:rPr lang="en" sz="1800">
                <a:solidFill>
                  <a:srgbClr val="000000"/>
                </a:solidFill>
              </a:rPr>
              <a:t>allows change for audio focus</a:t>
            </a:r>
          </a:p>
          <a:p>
            <a:pPr indent="-342900" lvl="0" marL="457200" rtl="0" algn="l">
              <a:spcBef>
                <a:spcPts val="0"/>
              </a:spcBef>
              <a:buClr>
                <a:srgbClr val="000000"/>
              </a:buClr>
              <a:buSzPct val="100000"/>
              <a:buChar char="●"/>
            </a:pPr>
            <a:r>
              <a:rPr lang="en" sz="1800">
                <a:solidFill>
                  <a:srgbClr val="000000"/>
                </a:solidFill>
              </a:rPr>
              <a:t>this is because there may be multiple sources trying to output audio (only one output audio stream)</a:t>
            </a:r>
          </a:p>
        </p:txBody>
      </p:sp>
      <p:sp>
        <p:nvSpPr>
          <p:cNvPr id="315" name="Shape 315"/>
          <p:cNvSpPr txBox="1"/>
          <p:nvPr/>
        </p:nvSpPr>
        <p:spPr>
          <a:xfrm>
            <a:off x="1890150" y="4415075"/>
            <a:ext cx="5363699" cy="394200"/>
          </a:xfrm>
          <a:prstGeom prst="rect">
            <a:avLst/>
          </a:prstGeom>
          <a:noFill/>
          <a:ln>
            <a:noFill/>
          </a:ln>
        </p:spPr>
        <p:txBody>
          <a:bodyPr anchorCtr="0" anchor="t" bIns="91425" lIns="91425" rIns="91425" tIns="91425">
            <a:noAutofit/>
          </a:bodyPr>
          <a:lstStyle/>
          <a:p>
            <a:pPr lvl="0" rtl="0">
              <a:spcBef>
                <a:spcPts val="0"/>
              </a:spcBef>
              <a:buNone/>
            </a:pPr>
            <a:r>
              <a:rPr lang="en" u="sng">
                <a:solidFill>
                  <a:schemeClr val="hlink"/>
                </a:solidFill>
                <a:hlinkClick r:id="rId3"/>
              </a:rPr>
              <a:t>http://developer.android.com/guide/topics/media/mediaplayer.html</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000"/>
                                        <p:tgtEl>
                                          <p:spTgt spid="3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9" name="Shape 319"/>
        <p:cNvGrpSpPr/>
        <p:nvPr/>
      </p:nvGrpSpPr>
      <p:grpSpPr>
        <a:xfrm>
          <a:off x="0" y="0"/>
          <a:ext cx="0" cy="0"/>
          <a:chOff x="0" y="0"/>
          <a:chExt cx="0" cy="0"/>
        </a:xfrm>
      </p:grpSpPr>
      <p:sp>
        <p:nvSpPr>
          <p:cNvPr id="320" name="Shape 320"/>
          <p:cNvSpPr txBox="1"/>
          <p:nvPr>
            <p:ph type="ctrTitle"/>
          </p:nvPr>
        </p:nvSpPr>
        <p:spPr>
          <a:xfrm>
            <a:off x="3775800" y="223525"/>
            <a:ext cx="1395899" cy="524999"/>
          </a:xfrm>
          <a:prstGeom prst="rect">
            <a:avLst/>
          </a:prstGeom>
        </p:spPr>
        <p:txBody>
          <a:bodyPr anchorCtr="0" anchor="b" bIns="91425" lIns="91425" rIns="91425" tIns="91425">
            <a:noAutofit/>
          </a:bodyPr>
          <a:lstStyle/>
          <a:p>
            <a:pPr lvl="0" rtl="0" algn="l">
              <a:spcBef>
                <a:spcPts val="0"/>
              </a:spcBef>
              <a:buNone/>
            </a:pPr>
            <a:r>
              <a:rPr lang="en" sz="2400" u="sng"/>
              <a:t>BREAK</a:t>
            </a:r>
          </a:p>
        </p:txBody>
      </p:sp>
      <p:sp>
        <p:nvSpPr>
          <p:cNvPr id="321" name="Shape 321"/>
          <p:cNvSpPr txBox="1"/>
          <p:nvPr>
            <p:ph type="ctrTitle"/>
          </p:nvPr>
        </p:nvSpPr>
        <p:spPr>
          <a:xfrm>
            <a:off x="279600" y="844475"/>
            <a:ext cx="8584799" cy="4298999"/>
          </a:xfrm>
          <a:prstGeom prst="rect">
            <a:avLst/>
          </a:prstGeom>
        </p:spPr>
        <p:txBody>
          <a:bodyPr anchorCtr="0" anchor="t" bIns="91425" lIns="91425" rIns="91425" tIns="91425">
            <a:noAutofit/>
          </a:bodyPr>
          <a:lstStyle/>
          <a:p>
            <a:pPr lvl="0" rtl="0" algn="l">
              <a:spcBef>
                <a:spcPts val="0"/>
              </a:spcBef>
              <a:buNone/>
            </a:pPr>
            <a:r>
              <a:rPr lang="en" sz="2400"/>
              <a:t>Q:?</a:t>
            </a:r>
          </a:p>
          <a:p>
            <a:pPr lvl="0" rtl="0" algn="l">
              <a:spcBef>
                <a:spcPts val="0"/>
              </a:spcBef>
              <a:buNone/>
            </a:pPr>
            <a:r>
              <a:t/>
            </a:r>
            <a:endParaRPr sz="2400"/>
          </a:p>
          <a:p>
            <a:pPr lvl="0" rtl="0" algn="l">
              <a:spcBef>
                <a:spcPts val="0"/>
              </a:spcBef>
              <a:buNone/>
            </a:pPr>
            <a:r>
              <a:rPr b="0" lang="en" sz="2400"/>
              <a:t>a).</a:t>
            </a:r>
          </a:p>
          <a:p>
            <a:pPr lvl="0" rtl="0" algn="l">
              <a:spcBef>
                <a:spcPts val="0"/>
              </a:spcBef>
              <a:buNone/>
            </a:pPr>
            <a:r>
              <a:t/>
            </a:r>
            <a:endParaRPr b="0" sz="2400"/>
          </a:p>
          <a:p>
            <a:pPr lvl="0" rtl="0" algn="l">
              <a:spcBef>
                <a:spcPts val="0"/>
              </a:spcBef>
              <a:buNone/>
            </a:pPr>
            <a:r>
              <a:rPr b="0" lang="en" sz="2400"/>
              <a:t>b).</a:t>
            </a:r>
          </a:p>
          <a:p>
            <a:pPr lvl="0" rtl="0" algn="l">
              <a:spcBef>
                <a:spcPts val="0"/>
              </a:spcBef>
              <a:buNone/>
            </a:pPr>
            <a:r>
              <a:t/>
            </a:r>
            <a:endParaRPr b="0" sz="2400"/>
          </a:p>
          <a:p>
            <a:pPr lvl="0" rtl="0" algn="l">
              <a:spcBef>
                <a:spcPts val="0"/>
              </a:spcBef>
              <a:buNone/>
            </a:pPr>
            <a:r>
              <a:rPr b="0" lang="en" sz="2400"/>
              <a:t>c).</a:t>
            </a:r>
          </a:p>
          <a:p>
            <a:pPr lvl="0" rtl="0" algn="l">
              <a:spcBef>
                <a:spcPts val="0"/>
              </a:spcBef>
              <a:buNone/>
            </a:pPr>
            <a:r>
              <a:t/>
            </a:r>
            <a:endParaRPr b="0" sz="2400"/>
          </a:p>
          <a:p>
            <a:pPr lvl="0" rtl="0" algn="l">
              <a:spcBef>
                <a:spcPts val="0"/>
              </a:spcBef>
              <a:buNone/>
            </a:pPr>
            <a:r>
              <a:rPr b="0" lang="en" sz="2400"/>
              <a:t>d).</a:t>
            </a:r>
          </a:p>
          <a:p>
            <a:pPr lvl="0" rtl="0" algn="l">
              <a:spcBef>
                <a:spcPts val="0"/>
              </a:spcBef>
              <a:buNone/>
            </a:pPr>
            <a:r>
              <a:t/>
            </a:r>
            <a:endParaRPr b="0" sz="2400"/>
          </a:p>
          <a:p>
            <a:pPr lvl="0" rtl="0" algn="l">
              <a:spcBef>
                <a:spcPts val="0"/>
              </a:spcBef>
              <a:buNone/>
            </a:pPr>
            <a:r>
              <a:rPr b="0" lang="en" sz="2400"/>
              <a:t>e).</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1000"/>
                                        <p:tgtEl>
                                          <p:spTgt spid="3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5" name="Shape 325"/>
        <p:cNvGrpSpPr/>
        <p:nvPr/>
      </p:nvGrpSpPr>
      <p:grpSpPr>
        <a:xfrm>
          <a:off x="0" y="0"/>
          <a:ext cx="0" cy="0"/>
          <a:chOff x="0" y="0"/>
          <a:chExt cx="0" cy="0"/>
        </a:xfrm>
      </p:grpSpPr>
      <p:sp>
        <p:nvSpPr>
          <p:cNvPr id="326" name="Shape 326"/>
          <p:cNvSpPr txBox="1"/>
          <p:nvPr>
            <p:ph idx="1" type="subTitle"/>
          </p:nvPr>
        </p:nvSpPr>
        <p:spPr>
          <a:xfrm>
            <a:off x="685800" y="2179353"/>
            <a:ext cx="7772400" cy="784799"/>
          </a:xfrm>
          <a:prstGeom prst="rect">
            <a:avLst/>
          </a:prstGeom>
        </p:spPr>
        <p:txBody>
          <a:bodyPr anchorCtr="0" anchor="t" bIns="91425" lIns="91425" rIns="91425" tIns="91425">
            <a:noAutofit/>
          </a:bodyPr>
          <a:lstStyle/>
          <a:p>
            <a:pPr lvl="0" rtl="0">
              <a:spcBef>
                <a:spcPts val="0"/>
              </a:spcBef>
              <a:buNone/>
            </a:pPr>
            <a:r>
              <a:rPr lang="en"/>
              <a:t>2 - C/C++ </a:t>
            </a:r>
          </a:p>
        </p:txBody>
      </p:sp>
    </p:spTree>
  </p:cSld>
  <p:clrMapOvr>
    <a:masterClrMapping/>
  </p:clrMapOvr>
  <p:transition spd="slow">
    <p:cut/>
  </p:transition>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0" name="Shape 330"/>
        <p:cNvGrpSpPr/>
        <p:nvPr/>
      </p:nvGrpSpPr>
      <p:grpSpPr>
        <a:xfrm>
          <a:off x="0" y="0"/>
          <a:ext cx="0" cy="0"/>
          <a:chOff x="0" y="0"/>
          <a:chExt cx="0" cy="0"/>
        </a:xfrm>
      </p:grpSpPr>
      <p:sp>
        <p:nvSpPr>
          <p:cNvPr id="331" name="Shape 331"/>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2</a:t>
            </a:r>
            <a:r>
              <a:rPr b="1" lang="en" sz="2400">
                <a:solidFill>
                  <a:srgbClr val="000000"/>
                </a:solidFill>
              </a:rPr>
              <a:t> </a:t>
            </a:r>
            <a:r>
              <a:rPr lang="en" sz="2400">
                <a:solidFill>
                  <a:srgbClr val="000000"/>
                </a:solidFill>
              </a:rPr>
              <a:t>|</a:t>
            </a:r>
            <a:r>
              <a:rPr b="1" lang="en" sz="2400">
                <a:solidFill>
                  <a:srgbClr val="000000"/>
                </a:solidFill>
              </a:rPr>
              <a:t> </a:t>
            </a:r>
            <a:r>
              <a:rPr lang="en" sz="2400"/>
              <a:t>C/C++</a:t>
            </a:r>
          </a:p>
        </p:txBody>
      </p:sp>
      <p:sp>
        <p:nvSpPr>
          <p:cNvPr id="332" name="Shape 332"/>
          <p:cNvSpPr txBox="1"/>
          <p:nvPr>
            <p:ph idx="1" type="subTitle"/>
          </p:nvPr>
        </p:nvSpPr>
        <p:spPr>
          <a:xfrm>
            <a:off x="346325" y="751650"/>
            <a:ext cx="8178000" cy="4035599"/>
          </a:xfrm>
          <a:prstGeom prst="rect">
            <a:avLst/>
          </a:prstGeom>
        </p:spPr>
        <p:txBody>
          <a:bodyPr anchorCtr="0" anchor="t" bIns="91425" lIns="91425" rIns="91425" tIns="91425">
            <a:noAutofit/>
          </a:bodyPr>
          <a:lstStyle/>
          <a:p>
            <a:pPr indent="-342900" lvl="0" marL="457200" rtl="0" algn="l">
              <a:lnSpc>
                <a:spcPct val="115000"/>
              </a:lnSpc>
              <a:spcBef>
                <a:spcPts val="0"/>
              </a:spcBef>
              <a:buClr>
                <a:srgbClr val="000000"/>
              </a:buClr>
              <a:buSzPct val="100000"/>
              <a:buChar char="●"/>
            </a:pPr>
            <a:r>
              <a:rPr lang="en" sz="1800">
                <a:solidFill>
                  <a:srgbClr val="000000"/>
                </a:solidFill>
              </a:rPr>
              <a:t>used to write programs using the NDK (for OpenCV)</a:t>
            </a:r>
          </a:p>
          <a:p>
            <a:pPr indent="-342900" lvl="0" marL="457200" rtl="0" algn="l">
              <a:lnSpc>
                <a:spcPct val="115000"/>
              </a:lnSpc>
              <a:spcBef>
                <a:spcPts val="0"/>
              </a:spcBef>
              <a:buClr>
                <a:srgbClr val="000000"/>
              </a:buClr>
              <a:buSzPct val="100000"/>
              <a:buChar char="●"/>
            </a:pPr>
            <a:r>
              <a:rPr lang="en" sz="1800">
                <a:solidFill>
                  <a:srgbClr val="000000"/>
                </a:solidFill>
              </a:rPr>
              <a:t>C++ is simply C with classes </a:t>
            </a:r>
          </a:p>
          <a:p>
            <a:pPr indent="-342900" lvl="0" marL="457200" rtl="0" algn="l">
              <a:lnSpc>
                <a:spcPct val="115000"/>
              </a:lnSpc>
              <a:spcBef>
                <a:spcPts val="0"/>
              </a:spcBef>
              <a:buClr>
                <a:srgbClr val="000000"/>
              </a:buClr>
              <a:buSzPct val="100000"/>
              <a:buChar char="●"/>
            </a:pPr>
            <a:r>
              <a:rPr lang="en" sz="1800">
                <a:solidFill>
                  <a:srgbClr val="000000"/>
                </a:solidFill>
              </a:rPr>
              <a:t>thus to similar to Java (barring syntax) but with memory management</a:t>
            </a:r>
          </a:p>
          <a:p>
            <a:pPr indent="-342900" lvl="0" marL="457200" rtl="0" algn="l">
              <a:lnSpc>
                <a:spcPct val="115000"/>
              </a:lnSpc>
              <a:spcBef>
                <a:spcPts val="0"/>
              </a:spcBef>
              <a:buClr>
                <a:srgbClr val="000000"/>
              </a:buClr>
              <a:buSzPct val="100000"/>
              <a:buChar char="●"/>
            </a:pPr>
            <a:r>
              <a:rPr lang="en" sz="1800">
                <a:solidFill>
                  <a:srgbClr val="000000"/>
                </a:solidFill>
              </a:rPr>
              <a:t>powerful language, very popular in industry</a:t>
            </a:r>
          </a:p>
          <a:p>
            <a:pPr lvl="0" rtl="0" algn="l">
              <a:lnSpc>
                <a:spcPct val="115000"/>
              </a:lnSpc>
              <a:spcBef>
                <a:spcPts val="0"/>
              </a:spcBef>
              <a:buNone/>
            </a:pPr>
            <a:r>
              <a:t/>
            </a:r>
            <a:endParaRPr sz="1800">
              <a:solidFill>
                <a:srgbClr val="000000"/>
              </a:solidFill>
            </a:endParaRPr>
          </a:p>
          <a:p>
            <a:pPr lvl="0" rtl="0" algn="l">
              <a:lnSpc>
                <a:spcPct val="115000"/>
              </a:lnSpc>
              <a:spcBef>
                <a:spcPts val="0"/>
              </a:spcBef>
              <a:buNone/>
            </a:pPr>
            <a:r>
              <a:rPr lang="en" sz="1800">
                <a:solidFill>
                  <a:srgbClr val="000000"/>
                </a:solidFill>
              </a:rPr>
              <a:t>Refreshers:</a:t>
            </a:r>
          </a:p>
          <a:p>
            <a:pPr indent="-342900" lvl="0" marL="457200" rtl="0" algn="l">
              <a:lnSpc>
                <a:spcPct val="115000"/>
              </a:lnSpc>
              <a:spcBef>
                <a:spcPts val="0"/>
              </a:spcBef>
              <a:buClr>
                <a:srgbClr val="000000"/>
              </a:buClr>
              <a:buSzPct val="100000"/>
              <a:buChar char="●"/>
            </a:pPr>
            <a:r>
              <a:rPr lang="en" sz="1800">
                <a:solidFill>
                  <a:srgbClr val="000000"/>
                </a:solidFill>
              </a:rPr>
              <a:t>C++ is multi-paradigm (e.g. OOP, Procedural)</a:t>
            </a:r>
          </a:p>
          <a:p>
            <a:pPr indent="-342900" lvl="0" marL="457200" rtl="0" algn="l">
              <a:lnSpc>
                <a:spcPct val="115000"/>
              </a:lnSpc>
              <a:spcBef>
                <a:spcPts val="0"/>
              </a:spcBef>
              <a:buClr>
                <a:srgbClr val="000000"/>
              </a:buClr>
              <a:buSzPct val="100000"/>
              <a:buChar char="●"/>
            </a:pPr>
            <a:r>
              <a:rPr lang="en" sz="1800">
                <a:solidFill>
                  <a:srgbClr val="000000"/>
                </a:solidFill>
              </a:rPr>
              <a:t>will be using objects/classes (the Java similarity) or structs</a:t>
            </a:r>
          </a:p>
          <a:p>
            <a:pPr indent="-342900" lvl="0" marL="457200" rtl="0" algn="l">
              <a:lnSpc>
                <a:spcPct val="115000"/>
              </a:lnSpc>
              <a:spcBef>
                <a:spcPts val="0"/>
              </a:spcBef>
              <a:buClr>
                <a:srgbClr val="000000"/>
              </a:buClr>
              <a:buSzPct val="100000"/>
              <a:buChar char="●"/>
            </a:pPr>
            <a:r>
              <a:rPr lang="en" sz="1800">
                <a:solidFill>
                  <a:srgbClr val="000000"/>
                </a:solidFill>
              </a:rPr>
              <a:t>stack vs heap</a:t>
            </a:r>
          </a:p>
          <a:p>
            <a:pPr indent="-342900" lvl="0" marL="457200" rtl="0" algn="l">
              <a:lnSpc>
                <a:spcPct val="115000"/>
              </a:lnSpc>
              <a:spcBef>
                <a:spcPts val="0"/>
              </a:spcBef>
              <a:buClr>
                <a:srgbClr val="000000"/>
              </a:buClr>
              <a:buSzPct val="100000"/>
              <a:buChar char="●"/>
            </a:pPr>
            <a:r>
              <a:rPr lang="en" sz="1800">
                <a:solidFill>
                  <a:srgbClr val="000000"/>
                </a:solidFill>
              </a:rPr>
              <a:t>portable -- fast -- old -- many libraries</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1000"/>
                                        <p:tgtEl>
                                          <p:spTgt spid="3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6" name="Shape 336"/>
        <p:cNvGrpSpPr/>
        <p:nvPr/>
      </p:nvGrpSpPr>
      <p:grpSpPr>
        <a:xfrm>
          <a:off x="0" y="0"/>
          <a:ext cx="0" cy="0"/>
          <a:chOff x="0" y="0"/>
          <a:chExt cx="0" cy="0"/>
        </a:xfrm>
      </p:grpSpPr>
      <p:sp>
        <p:nvSpPr>
          <p:cNvPr id="337" name="Shape 337"/>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2</a:t>
            </a:r>
            <a:r>
              <a:rPr b="1" lang="en" sz="2400">
                <a:solidFill>
                  <a:srgbClr val="000000"/>
                </a:solidFill>
              </a:rPr>
              <a:t> </a:t>
            </a:r>
            <a:r>
              <a:rPr lang="en" sz="2400">
                <a:solidFill>
                  <a:srgbClr val="000000"/>
                </a:solidFill>
              </a:rPr>
              <a:t>|</a:t>
            </a:r>
            <a:r>
              <a:rPr b="1" lang="en" sz="2400">
                <a:solidFill>
                  <a:srgbClr val="000000"/>
                </a:solidFill>
              </a:rPr>
              <a:t> </a:t>
            </a:r>
            <a:r>
              <a:rPr lang="en" sz="2400">
                <a:solidFill>
                  <a:srgbClr val="000000"/>
                </a:solidFill>
              </a:rPr>
              <a:t>C/</a:t>
            </a:r>
            <a:r>
              <a:rPr lang="en" sz="2400"/>
              <a:t>C++</a:t>
            </a:r>
          </a:p>
        </p:txBody>
      </p:sp>
      <p:sp>
        <p:nvSpPr>
          <p:cNvPr id="338" name="Shape 338"/>
          <p:cNvSpPr txBox="1"/>
          <p:nvPr>
            <p:ph idx="1" type="subTitle"/>
          </p:nvPr>
        </p:nvSpPr>
        <p:spPr>
          <a:xfrm>
            <a:off x="346325" y="751650"/>
            <a:ext cx="8178000" cy="4035599"/>
          </a:xfrm>
          <a:prstGeom prst="rect">
            <a:avLst/>
          </a:prstGeom>
        </p:spPr>
        <p:txBody>
          <a:bodyPr anchorCtr="0" anchor="t" bIns="91425" lIns="91425" rIns="91425" tIns="91425">
            <a:noAutofit/>
          </a:bodyPr>
          <a:lstStyle/>
          <a:p>
            <a:pPr indent="-342900" lvl="0" marL="457200" rtl="0" algn="l">
              <a:lnSpc>
                <a:spcPct val="115000"/>
              </a:lnSpc>
              <a:spcBef>
                <a:spcPts val="0"/>
              </a:spcBef>
              <a:buClr>
                <a:srgbClr val="000000"/>
              </a:buClr>
              <a:buSzPct val="100000"/>
              <a:buChar char="●"/>
            </a:pPr>
            <a:r>
              <a:rPr lang="en" sz="1800">
                <a:solidFill>
                  <a:srgbClr val="000000"/>
                </a:solidFill>
              </a:rPr>
              <a:t>Remember the NDK?</a:t>
            </a:r>
          </a:p>
          <a:p>
            <a:pPr indent="-342900" lvl="1" marL="914400" rtl="0" algn="l">
              <a:lnSpc>
                <a:spcPct val="115000"/>
              </a:lnSpc>
              <a:spcBef>
                <a:spcPts val="0"/>
              </a:spcBef>
              <a:buClr>
                <a:srgbClr val="000000"/>
              </a:buClr>
              <a:buSzPct val="100000"/>
              <a:buChar char="○"/>
            </a:pPr>
            <a:r>
              <a:rPr lang="en" sz="1800">
                <a:solidFill>
                  <a:srgbClr val="000000"/>
                </a:solidFill>
              </a:rPr>
              <a:t>Used to create Android applications with C/C++</a:t>
            </a:r>
          </a:p>
          <a:p>
            <a:pPr indent="-342900" lvl="1" marL="914400" rtl="0" algn="l">
              <a:lnSpc>
                <a:spcPct val="115000"/>
              </a:lnSpc>
              <a:spcBef>
                <a:spcPts val="0"/>
              </a:spcBef>
              <a:buClr>
                <a:srgbClr val="000000"/>
              </a:buClr>
              <a:buSzPct val="100000"/>
              <a:buChar char="○"/>
            </a:pPr>
            <a:r>
              <a:rPr lang="en" sz="1800">
                <a:solidFill>
                  <a:srgbClr val="000000"/>
                </a:solidFill>
              </a:rPr>
              <a:t>Perfect for Computer Vision because OpenCV is a C++ library</a:t>
            </a:r>
          </a:p>
          <a:p>
            <a:pPr indent="-342900" lvl="1" marL="914400" rtl="0" algn="l">
              <a:lnSpc>
                <a:spcPct val="115000"/>
              </a:lnSpc>
              <a:spcBef>
                <a:spcPts val="0"/>
              </a:spcBef>
              <a:buClr>
                <a:srgbClr val="000000"/>
              </a:buClr>
              <a:buSzPct val="100000"/>
              <a:buChar char="○"/>
            </a:pPr>
            <a:r>
              <a:rPr lang="en" sz="1800">
                <a:solidFill>
                  <a:srgbClr val="000000"/>
                </a:solidFill>
              </a:rPr>
              <a:t>will talk a ton more about OpenCV later</a:t>
            </a:r>
          </a:p>
          <a:p>
            <a:pPr indent="-342900" lvl="2" marL="1371600" rtl="0" algn="l">
              <a:lnSpc>
                <a:spcPct val="115000"/>
              </a:lnSpc>
              <a:spcBef>
                <a:spcPts val="0"/>
              </a:spcBef>
              <a:buClr>
                <a:srgbClr val="000000"/>
              </a:buClr>
              <a:buSzPct val="100000"/>
              <a:buChar char="■"/>
            </a:pPr>
            <a:r>
              <a:rPr lang="en" sz="1800">
                <a:solidFill>
                  <a:srgbClr val="000000"/>
                </a:solidFill>
              </a:rPr>
              <a:t>image processing</a:t>
            </a:r>
          </a:p>
          <a:p>
            <a:pPr lvl="0" rtl="0" algn="l">
              <a:lnSpc>
                <a:spcPct val="115000"/>
              </a:lnSpc>
              <a:spcBef>
                <a:spcPts val="0"/>
              </a:spcBef>
              <a:buNone/>
            </a:pPr>
            <a:r>
              <a:t/>
            </a:r>
            <a:endParaRPr sz="1800">
              <a:solidFill>
                <a:srgbClr val="000000"/>
              </a:solidFill>
            </a:endParaRPr>
          </a:p>
          <a:p>
            <a:pPr lvl="0" rtl="0" algn="l">
              <a:lnSpc>
                <a:spcPct val="115000"/>
              </a:lnSpc>
              <a:spcBef>
                <a:spcPts val="0"/>
              </a:spcBef>
              <a:buNone/>
            </a:pPr>
            <a:r>
              <a:t/>
            </a:r>
            <a:endParaRPr sz="1800">
              <a:solidFill>
                <a:srgbClr val="000000"/>
              </a:solidFill>
            </a:endParaRPr>
          </a:p>
          <a:p>
            <a:pPr indent="-342900" lvl="0" marL="457200" rtl="0" algn="l">
              <a:lnSpc>
                <a:spcPct val="115000"/>
              </a:lnSpc>
              <a:spcBef>
                <a:spcPts val="0"/>
              </a:spcBef>
              <a:buClr>
                <a:srgbClr val="000000"/>
              </a:buClr>
              <a:buSzPct val="100000"/>
              <a:buChar char="●"/>
            </a:pPr>
            <a:r>
              <a:rPr lang="en" sz="1800">
                <a:solidFill>
                  <a:srgbClr val="000000"/>
                </a:solidFill>
              </a:rPr>
              <a:t>Check out Course 2 Module 7!</a:t>
            </a:r>
          </a:p>
          <a:p>
            <a:pPr indent="-342900" lvl="1" marL="914400" rtl="0" algn="l">
              <a:lnSpc>
                <a:spcPct val="115000"/>
              </a:lnSpc>
              <a:spcBef>
                <a:spcPts val="0"/>
              </a:spcBef>
              <a:buClr>
                <a:srgbClr val="000000"/>
              </a:buClr>
              <a:buSzPct val="100000"/>
              <a:buChar char="○"/>
            </a:pPr>
            <a:r>
              <a:rPr lang="en" sz="1800">
                <a:solidFill>
                  <a:srgbClr val="000000"/>
                </a:solidFill>
              </a:rPr>
              <a:t>Setup, Application, Deployment</a:t>
            </a:r>
          </a:p>
          <a:p>
            <a:pPr indent="0" lvl="0" marL="457200" rtl="0" algn="l">
              <a:lnSpc>
                <a:spcPct val="115000"/>
              </a:lnSpc>
              <a:spcBef>
                <a:spcPts val="0"/>
              </a:spcBef>
              <a:buNone/>
            </a:pPr>
            <a:r>
              <a:t/>
            </a:r>
            <a:endParaRPr sz="1800">
              <a:solidFill>
                <a:srgbClr val="000000"/>
              </a:solidFill>
            </a:endParaRP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38"/>
                                        </p:tgtEl>
                                        <p:attrNameLst>
                                          <p:attrName>style.visibility</p:attrName>
                                        </p:attrNameLst>
                                      </p:cBhvr>
                                      <p:to>
                                        <p:strVal val="visible"/>
                                      </p:to>
                                    </p:set>
                                    <p:animEffect filter="fade" transition="in">
                                      <p:cBhvr>
                                        <p:cTn dur="1000"/>
                                        <p:tgtEl>
                                          <p:spTgt spid="3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2" name="Shape 342"/>
        <p:cNvGrpSpPr/>
        <p:nvPr/>
      </p:nvGrpSpPr>
      <p:grpSpPr>
        <a:xfrm>
          <a:off x="0" y="0"/>
          <a:ext cx="0" cy="0"/>
          <a:chOff x="0" y="0"/>
          <a:chExt cx="0" cy="0"/>
        </a:xfrm>
      </p:grpSpPr>
      <p:sp>
        <p:nvSpPr>
          <p:cNvPr id="343" name="Shape 343"/>
          <p:cNvSpPr txBox="1"/>
          <p:nvPr>
            <p:ph type="ctrTitle"/>
          </p:nvPr>
        </p:nvSpPr>
        <p:spPr>
          <a:xfrm>
            <a:off x="3775800" y="223525"/>
            <a:ext cx="1395899" cy="524999"/>
          </a:xfrm>
          <a:prstGeom prst="rect">
            <a:avLst/>
          </a:prstGeom>
        </p:spPr>
        <p:txBody>
          <a:bodyPr anchorCtr="0" anchor="b" bIns="91425" lIns="91425" rIns="91425" tIns="91425">
            <a:noAutofit/>
          </a:bodyPr>
          <a:lstStyle/>
          <a:p>
            <a:pPr lvl="0" rtl="0" algn="l">
              <a:spcBef>
                <a:spcPts val="0"/>
              </a:spcBef>
              <a:buNone/>
            </a:pPr>
            <a:r>
              <a:rPr lang="en" sz="2400" u="sng"/>
              <a:t>BREAK</a:t>
            </a:r>
          </a:p>
        </p:txBody>
      </p:sp>
      <p:sp>
        <p:nvSpPr>
          <p:cNvPr id="344" name="Shape 344"/>
          <p:cNvSpPr txBox="1"/>
          <p:nvPr>
            <p:ph type="ctrTitle"/>
          </p:nvPr>
        </p:nvSpPr>
        <p:spPr>
          <a:xfrm>
            <a:off x="279600" y="844475"/>
            <a:ext cx="8584799" cy="4298999"/>
          </a:xfrm>
          <a:prstGeom prst="rect">
            <a:avLst/>
          </a:prstGeom>
        </p:spPr>
        <p:txBody>
          <a:bodyPr anchorCtr="0" anchor="t" bIns="91425" lIns="91425" rIns="91425" tIns="91425">
            <a:noAutofit/>
          </a:bodyPr>
          <a:lstStyle/>
          <a:p>
            <a:pPr lvl="0" rtl="0" algn="l">
              <a:spcBef>
                <a:spcPts val="0"/>
              </a:spcBef>
              <a:buNone/>
            </a:pPr>
            <a:r>
              <a:rPr lang="en" sz="2400"/>
              <a:t>Q:?</a:t>
            </a:r>
          </a:p>
          <a:p>
            <a:pPr lvl="0" rtl="0" algn="l">
              <a:spcBef>
                <a:spcPts val="0"/>
              </a:spcBef>
              <a:buNone/>
            </a:pPr>
            <a:r>
              <a:t/>
            </a:r>
            <a:endParaRPr sz="2400"/>
          </a:p>
          <a:p>
            <a:pPr lvl="0" rtl="0" algn="l">
              <a:spcBef>
                <a:spcPts val="0"/>
              </a:spcBef>
              <a:buNone/>
            </a:pPr>
            <a:r>
              <a:rPr b="0" lang="en" sz="2400"/>
              <a:t>a).</a:t>
            </a:r>
          </a:p>
          <a:p>
            <a:pPr lvl="0" rtl="0" algn="l">
              <a:spcBef>
                <a:spcPts val="0"/>
              </a:spcBef>
              <a:buNone/>
            </a:pPr>
            <a:r>
              <a:t/>
            </a:r>
            <a:endParaRPr b="0" sz="2400"/>
          </a:p>
          <a:p>
            <a:pPr lvl="0" rtl="0" algn="l">
              <a:spcBef>
                <a:spcPts val="0"/>
              </a:spcBef>
              <a:buNone/>
            </a:pPr>
            <a:r>
              <a:rPr b="0" lang="en" sz="2400"/>
              <a:t>b).</a:t>
            </a:r>
          </a:p>
          <a:p>
            <a:pPr lvl="0" rtl="0" algn="l">
              <a:spcBef>
                <a:spcPts val="0"/>
              </a:spcBef>
              <a:buNone/>
            </a:pPr>
            <a:r>
              <a:t/>
            </a:r>
            <a:endParaRPr b="0" sz="2400"/>
          </a:p>
          <a:p>
            <a:pPr lvl="0" rtl="0" algn="l">
              <a:spcBef>
                <a:spcPts val="0"/>
              </a:spcBef>
              <a:buNone/>
            </a:pPr>
            <a:r>
              <a:rPr b="0" lang="en" sz="2400"/>
              <a:t>c).</a:t>
            </a:r>
          </a:p>
          <a:p>
            <a:pPr lvl="0" rtl="0" algn="l">
              <a:spcBef>
                <a:spcPts val="0"/>
              </a:spcBef>
              <a:buNone/>
            </a:pPr>
            <a:r>
              <a:t/>
            </a:r>
            <a:endParaRPr b="0" sz="2400"/>
          </a:p>
          <a:p>
            <a:pPr lvl="0" rtl="0" algn="l">
              <a:spcBef>
                <a:spcPts val="0"/>
              </a:spcBef>
              <a:buNone/>
            </a:pPr>
            <a:r>
              <a:rPr b="0" lang="en" sz="2400"/>
              <a:t>d).</a:t>
            </a:r>
          </a:p>
          <a:p>
            <a:pPr lvl="0" rtl="0" algn="l">
              <a:spcBef>
                <a:spcPts val="0"/>
              </a:spcBef>
              <a:buNone/>
            </a:pPr>
            <a:r>
              <a:t/>
            </a:r>
            <a:endParaRPr b="0" sz="2400"/>
          </a:p>
          <a:p>
            <a:pPr lvl="0" rtl="0" algn="l">
              <a:spcBef>
                <a:spcPts val="0"/>
              </a:spcBef>
              <a:buNone/>
            </a:pPr>
            <a:r>
              <a:rPr b="0" lang="en" sz="2400"/>
              <a:t>e).</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44"/>
                                        </p:tgtEl>
                                        <p:attrNameLst>
                                          <p:attrName>style.visibility</p:attrName>
                                        </p:attrNameLst>
                                      </p:cBhvr>
                                      <p:to>
                                        <p:strVal val="visible"/>
                                      </p:to>
                                    </p:set>
                                    <p:animEffect filter="fade" transition="in">
                                      <p:cBhvr>
                                        <p:cTn dur="1000"/>
                                        <p:tgtEl>
                                          <p:spTgt spid="3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8" name="Shape 348"/>
        <p:cNvGrpSpPr/>
        <p:nvPr/>
      </p:nvGrpSpPr>
      <p:grpSpPr>
        <a:xfrm>
          <a:off x="0" y="0"/>
          <a:ext cx="0" cy="0"/>
          <a:chOff x="0" y="0"/>
          <a:chExt cx="0" cy="0"/>
        </a:xfrm>
      </p:grpSpPr>
      <p:sp>
        <p:nvSpPr>
          <p:cNvPr id="349" name="Shape 349"/>
          <p:cNvSpPr txBox="1"/>
          <p:nvPr>
            <p:ph idx="1" type="subTitle"/>
          </p:nvPr>
        </p:nvSpPr>
        <p:spPr>
          <a:xfrm>
            <a:off x="685800" y="2179353"/>
            <a:ext cx="7772400" cy="784799"/>
          </a:xfrm>
          <a:prstGeom prst="rect">
            <a:avLst/>
          </a:prstGeom>
        </p:spPr>
        <p:txBody>
          <a:bodyPr anchorCtr="0" anchor="t" bIns="91425" lIns="91425" rIns="91425" tIns="91425">
            <a:noAutofit/>
          </a:bodyPr>
          <a:lstStyle/>
          <a:p>
            <a:pPr lvl="0" rtl="0">
              <a:spcBef>
                <a:spcPts val="0"/>
              </a:spcBef>
              <a:buNone/>
            </a:pPr>
            <a:r>
              <a:rPr lang="en"/>
              <a:t>3 - Python </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9" name="Shape 59"/>
        <p:cNvGrpSpPr/>
        <p:nvPr/>
      </p:nvGrpSpPr>
      <p:grpSpPr>
        <a:xfrm>
          <a:off x="0" y="0"/>
          <a:ext cx="0" cy="0"/>
          <a:chOff x="0" y="0"/>
          <a:chExt cx="0" cy="0"/>
        </a:xfrm>
      </p:grpSpPr>
      <p:sp>
        <p:nvSpPr>
          <p:cNvPr id="60" name="Shape 60"/>
          <p:cNvSpPr txBox="1"/>
          <p:nvPr>
            <p:ph idx="1" type="subTitle"/>
          </p:nvPr>
        </p:nvSpPr>
        <p:spPr>
          <a:xfrm>
            <a:off x="273350" y="724825"/>
            <a:ext cx="8178000" cy="4316099"/>
          </a:xfrm>
          <a:prstGeom prst="rect">
            <a:avLst/>
          </a:prstGeom>
        </p:spPr>
        <p:txBody>
          <a:bodyPr anchorCtr="0" anchor="t" bIns="91425" lIns="91425" rIns="91425" tIns="91425">
            <a:noAutofit/>
          </a:bodyPr>
          <a:lstStyle/>
          <a:p>
            <a:pPr indent="-342900" lvl="0" marL="457200" rtl="0" algn="l">
              <a:spcBef>
                <a:spcPts val="0"/>
              </a:spcBef>
              <a:buClr>
                <a:srgbClr val="000000"/>
              </a:buClr>
              <a:buSzPct val="100000"/>
              <a:buChar char="●"/>
            </a:pPr>
            <a:r>
              <a:rPr b="1" lang="en" sz="1800">
                <a:solidFill>
                  <a:srgbClr val="000000"/>
                </a:solidFill>
              </a:rPr>
              <a:t>CV - Computer Vision: </a:t>
            </a:r>
            <a:r>
              <a:rPr lang="en" sz="1800">
                <a:solidFill>
                  <a:srgbClr val="000000"/>
                </a:solidFill>
              </a:rPr>
              <a:t>concept of processing and analyzing images to make decisions or obtain some kind of data</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NDK - Native Development Kit: </a:t>
            </a:r>
            <a:r>
              <a:rPr lang="en" sz="1800">
                <a:solidFill>
                  <a:srgbClr val="000000"/>
                </a:solidFill>
              </a:rPr>
              <a:t>the Android SDK for creating applications in C/C++ (normally, Android applications are in Java)</a:t>
            </a:r>
          </a:p>
          <a:p>
            <a:pPr lvl="0" rtl="0" algn="l">
              <a:spcBef>
                <a:spcPts val="0"/>
              </a:spcBef>
              <a:buNone/>
            </a:pPr>
            <a:r>
              <a:t/>
            </a:r>
            <a:endParaRPr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AAC - Advanced Audio Coding: </a:t>
            </a:r>
            <a:r>
              <a:rPr lang="en" sz="1800">
                <a:solidFill>
                  <a:srgbClr val="000000"/>
                </a:solidFill>
              </a:rPr>
              <a:t>Audio coding standard for lossy digital studio compression</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DVI - Digital Visual Interface:</a:t>
            </a:r>
            <a:r>
              <a:rPr lang="en" sz="1800">
                <a:solidFill>
                  <a:srgbClr val="000000"/>
                </a:solidFill>
              </a:rPr>
              <a:t> Video display interface developed by Digital Display Working Group (DDWG).</a:t>
            </a:r>
          </a:p>
          <a:p>
            <a:pPr lvl="0" rtl="0" algn="l">
              <a:spcBef>
                <a:spcPts val="0"/>
              </a:spcBef>
              <a:buNone/>
            </a:pPr>
            <a:r>
              <a:t/>
            </a:r>
            <a:endParaRPr b="1" sz="1800">
              <a:solidFill>
                <a:srgbClr val="000000"/>
              </a:solidFill>
            </a:endParaRPr>
          </a:p>
          <a:p>
            <a:pPr indent="-342900" lvl="0" marL="457200" rtl="0" algn="l">
              <a:spcBef>
                <a:spcPts val="0"/>
              </a:spcBef>
              <a:buClr>
                <a:srgbClr val="000000"/>
              </a:buClr>
              <a:buSzPct val="100000"/>
              <a:buChar char="●"/>
            </a:pPr>
            <a:r>
              <a:rPr b="1" lang="en" sz="1800">
                <a:solidFill>
                  <a:srgbClr val="000000"/>
                </a:solidFill>
              </a:rPr>
              <a:t>DVS - Descriptive Video Service: </a:t>
            </a:r>
            <a:r>
              <a:rPr lang="en" sz="1800">
                <a:solidFill>
                  <a:srgbClr val="000000"/>
                </a:solidFill>
              </a:rPr>
              <a:t>Major United States producer of video description, feature films and home videos, more accessible to people who are blind or otherwise visually impaired.</a:t>
            </a:r>
          </a:p>
        </p:txBody>
      </p:sp>
      <p:sp>
        <p:nvSpPr>
          <p:cNvPr id="61" name="Shape 61"/>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1</a:t>
            </a:r>
            <a:r>
              <a:rPr b="1" lang="en" sz="2400">
                <a:solidFill>
                  <a:srgbClr val="000000"/>
                </a:solidFill>
              </a:rPr>
              <a:t> </a:t>
            </a:r>
            <a:r>
              <a:rPr lang="en" sz="2400">
                <a:solidFill>
                  <a:srgbClr val="000000"/>
                </a:solidFill>
              </a:rPr>
              <a:t>|</a:t>
            </a:r>
            <a:r>
              <a:rPr b="1" lang="en" sz="2400">
                <a:solidFill>
                  <a:srgbClr val="000000"/>
                </a:solidFill>
              </a:rPr>
              <a:t> </a:t>
            </a:r>
            <a:r>
              <a:rPr lang="en" sz="2400"/>
              <a:t>Acronyms</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0"/>
                                        </p:tgtEl>
                                        <p:attrNameLst>
                                          <p:attrName>style.visibility</p:attrName>
                                        </p:attrNameLst>
                                      </p:cBhvr>
                                      <p:to>
                                        <p:strVal val="visible"/>
                                      </p:to>
                                    </p:set>
                                    <p:animEffect filter="fade" transition="in">
                                      <p:cBhvr>
                                        <p:cTn dur="1000"/>
                                        <p:tgtEl>
                                          <p:spTgt spid="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3" name="Shape 353"/>
        <p:cNvGrpSpPr/>
        <p:nvPr/>
      </p:nvGrpSpPr>
      <p:grpSpPr>
        <a:xfrm>
          <a:off x="0" y="0"/>
          <a:ext cx="0" cy="0"/>
          <a:chOff x="0" y="0"/>
          <a:chExt cx="0" cy="0"/>
        </a:xfrm>
      </p:grpSpPr>
      <p:sp>
        <p:nvSpPr>
          <p:cNvPr id="354" name="Shape 354"/>
          <p:cNvSpPr txBox="1"/>
          <p:nvPr/>
        </p:nvSpPr>
        <p:spPr>
          <a:xfrm>
            <a:off x="289875" y="633550"/>
            <a:ext cx="5279699" cy="4196400"/>
          </a:xfrm>
          <a:prstGeom prst="rect">
            <a:avLst/>
          </a:prstGeom>
          <a:noFill/>
          <a:ln>
            <a:noFill/>
          </a:ln>
        </p:spPr>
        <p:txBody>
          <a:bodyPr anchorCtr="0" anchor="t" bIns="91425" lIns="91425" rIns="91425" tIns="91425">
            <a:noAutofit/>
          </a:bodyPr>
          <a:lstStyle/>
          <a:p>
            <a:pPr indent="-342900" lvl="0" marL="457200" rtl="0">
              <a:lnSpc>
                <a:spcPct val="115000"/>
              </a:lnSpc>
              <a:spcBef>
                <a:spcPts val="0"/>
              </a:spcBef>
              <a:buClr>
                <a:srgbClr val="000000"/>
              </a:buClr>
              <a:buSzPct val="100000"/>
              <a:buChar char="●"/>
            </a:pPr>
            <a:r>
              <a:rPr lang="en" sz="1800"/>
              <a:t>Highly readable, general purpose, simpler</a:t>
            </a:r>
          </a:p>
          <a:p>
            <a:pPr indent="-342900" lvl="1" marL="914400" rtl="0">
              <a:lnSpc>
                <a:spcPct val="115000"/>
              </a:lnSpc>
              <a:spcBef>
                <a:spcPts val="0"/>
              </a:spcBef>
              <a:buClr>
                <a:srgbClr val="666666"/>
              </a:buClr>
              <a:buSzPct val="100000"/>
              <a:buChar char="○"/>
            </a:pPr>
            <a:r>
              <a:rPr lang="en" sz="1800"/>
              <a:t>scripting language</a:t>
            </a:r>
          </a:p>
          <a:p>
            <a:pPr indent="-342900" lvl="1" marL="914400" rtl="0">
              <a:lnSpc>
                <a:spcPct val="115000"/>
              </a:lnSpc>
              <a:spcBef>
                <a:spcPts val="0"/>
              </a:spcBef>
              <a:buClr>
                <a:srgbClr val="000000"/>
              </a:buClr>
              <a:buSzPct val="100000"/>
              <a:buChar char="○"/>
            </a:pPr>
            <a:r>
              <a:rPr lang="en" sz="1800"/>
              <a:t>nice syntax (i.e. indentation)</a:t>
            </a:r>
          </a:p>
          <a:p>
            <a:pPr indent="-342900" lvl="1" marL="914400" rtl="0">
              <a:lnSpc>
                <a:spcPct val="115000"/>
              </a:lnSpc>
              <a:spcBef>
                <a:spcPts val="0"/>
              </a:spcBef>
              <a:buClr>
                <a:srgbClr val="000000"/>
              </a:buClr>
              <a:buSzPct val="100000"/>
              <a:buChar char="○"/>
            </a:pPr>
            <a:r>
              <a:rPr lang="en" sz="1800"/>
              <a:t>dynamic type system</a:t>
            </a:r>
          </a:p>
          <a:p>
            <a:pPr lvl="0" rtl="0">
              <a:lnSpc>
                <a:spcPct val="115000"/>
              </a:lnSpc>
              <a:spcBef>
                <a:spcPts val="0"/>
              </a:spcBef>
              <a:buNone/>
            </a:pPr>
            <a:r>
              <a:t/>
            </a:r>
            <a:endParaRPr sz="1800"/>
          </a:p>
          <a:p>
            <a:pPr indent="-342900" lvl="0" marL="457200" rtl="0">
              <a:lnSpc>
                <a:spcPct val="115000"/>
              </a:lnSpc>
              <a:spcBef>
                <a:spcPts val="0"/>
              </a:spcBef>
              <a:buClr>
                <a:srgbClr val="000000"/>
              </a:buClr>
              <a:buSzPct val="100000"/>
              <a:buChar char="●"/>
            </a:pPr>
            <a:r>
              <a:rPr lang="en" sz="1800"/>
              <a:t>Supports multiple programming paradigms (object oriented, procedural, etc)</a:t>
            </a:r>
          </a:p>
          <a:p>
            <a:pPr lvl="0" rtl="0">
              <a:lnSpc>
                <a:spcPct val="115000"/>
              </a:lnSpc>
              <a:spcBef>
                <a:spcPts val="0"/>
              </a:spcBef>
              <a:buNone/>
            </a:pPr>
            <a:r>
              <a:t/>
            </a:r>
            <a:endParaRPr sz="1800">
              <a:solidFill>
                <a:srgbClr val="000000"/>
              </a:solidFill>
            </a:endParaRPr>
          </a:p>
          <a:p>
            <a:pPr indent="-342900" lvl="0" marL="457200" rtl="0">
              <a:lnSpc>
                <a:spcPct val="115000"/>
              </a:lnSpc>
              <a:spcBef>
                <a:spcPts val="0"/>
              </a:spcBef>
              <a:buClr>
                <a:srgbClr val="000000"/>
              </a:buClr>
              <a:buSzPct val="100000"/>
              <a:buChar char="●"/>
            </a:pPr>
            <a:r>
              <a:rPr lang="en" sz="1800">
                <a:solidFill>
                  <a:srgbClr val="000000"/>
                </a:solidFill>
              </a:rPr>
              <a:t>Tons of libraries available</a:t>
            </a:r>
          </a:p>
          <a:p>
            <a:pPr indent="-342900" lvl="1" marL="914400" rtl="0">
              <a:lnSpc>
                <a:spcPct val="115000"/>
              </a:lnSpc>
              <a:spcBef>
                <a:spcPts val="0"/>
              </a:spcBef>
              <a:buClr>
                <a:srgbClr val="666666"/>
              </a:buClr>
              <a:buSzPct val="100000"/>
              <a:buChar char="○"/>
            </a:pPr>
            <a:r>
              <a:rPr lang="en" sz="1800"/>
              <a:t>SimpleCV or OpenCV</a:t>
            </a:r>
          </a:p>
          <a:p>
            <a:pPr lvl="0" rtl="0">
              <a:lnSpc>
                <a:spcPct val="115000"/>
              </a:lnSpc>
              <a:spcBef>
                <a:spcPts val="0"/>
              </a:spcBef>
              <a:buNone/>
            </a:pPr>
            <a:r>
              <a:t/>
            </a:r>
            <a:endParaRPr sz="1800">
              <a:solidFill>
                <a:srgbClr val="000000"/>
              </a:solidFill>
            </a:endParaRPr>
          </a:p>
          <a:p>
            <a:pPr indent="-342900" lvl="0" marL="457200" rtl="0">
              <a:lnSpc>
                <a:spcPct val="115000"/>
              </a:lnSpc>
              <a:spcBef>
                <a:spcPts val="0"/>
              </a:spcBef>
              <a:buClr>
                <a:srgbClr val="000000"/>
              </a:buClr>
              <a:buSzPct val="100000"/>
              <a:buChar char="●"/>
            </a:pPr>
            <a:r>
              <a:rPr lang="en" sz="1800">
                <a:solidFill>
                  <a:srgbClr val="000000"/>
                </a:solidFill>
              </a:rPr>
              <a:t>Documentation: </a:t>
            </a:r>
            <a:r>
              <a:rPr lang="en" sz="1800" u="sng">
                <a:solidFill>
                  <a:srgbClr val="1155CC"/>
                </a:solidFill>
                <a:hlinkClick r:id="rId3"/>
              </a:rPr>
              <a:t>https://www.python.org/doc/</a:t>
            </a:r>
          </a:p>
          <a:p>
            <a:pPr indent="-342900" lvl="0" marL="457200" rtl="0">
              <a:lnSpc>
                <a:spcPct val="115000"/>
              </a:lnSpc>
              <a:spcBef>
                <a:spcPts val="0"/>
              </a:spcBef>
              <a:buClr>
                <a:srgbClr val="000000"/>
              </a:buClr>
              <a:buSzPct val="100000"/>
              <a:buChar char="●"/>
            </a:pPr>
            <a:r>
              <a:rPr lang="en" sz="1800">
                <a:solidFill>
                  <a:srgbClr val="000000"/>
                </a:solidFill>
              </a:rPr>
              <a:t>Many teaching resources</a:t>
            </a:r>
          </a:p>
          <a:p>
            <a:pPr lvl="0" rtl="0">
              <a:spcBef>
                <a:spcPts val="0"/>
              </a:spcBef>
              <a:buNone/>
            </a:pPr>
            <a:r>
              <a:t/>
            </a:r>
            <a:endParaRPr sz="1800"/>
          </a:p>
        </p:txBody>
      </p:sp>
      <p:sp>
        <p:nvSpPr>
          <p:cNvPr id="355" name="Shape 355"/>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3</a:t>
            </a:r>
            <a:r>
              <a:rPr b="1" lang="en" sz="2400">
                <a:solidFill>
                  <a:srgbClr val="000000"/>
                </a:solidFill>
              </a:rPr>
              <a:t> </a:t>
            </a:r>
            <a:r>
              <a:rPr lang="en" sz="2400">
                <a:solidFill>
                  <a:srgbClr val="000000"/>
                </a:solidFill>
              </a:rPr>
              <a:t>|</a:t>
            </a:r>
            <a:r>
              <a:rPr b="1" lang="en" sz="2400">
                <a:solidFill>
                  <a:srgbClr val="000000"/>
                </a:solidFill>
              </a:rPr>
              <a:t> </a:t>
            </a:r>
            <a:r>
              <a:rPr lang="en" sz="2400"/>
              <a:t>Python</a:t>
            </a:r>
          </a:p>
        </p:txBody>
      </p:sp>
      <p:pic>
        <p:nvPicPr>
          <p:cNvPr id="356" name="Shape 356"/>
          <p:cNvPicPr preferRelativeResize="0"/>
          <p:nvPr/>
        </p:nvPicPr>
        <p:blipFill>
          <a:blip r:embed="rId4">
            <a:alphaModFix/>
          </a:blip>
          <a:stretch>
            <a:fillRect/>
          </a:stretch>
        </p:blipFill>
        <p:spPr>
          <a:xfrm>
            <a:off x="5266675" y="2069476"/>
            <a:ext cx="3681874" cy="1091674"/>
          </a:xfrm>
          <a:prstGeom prst="rect">
            <a:avLst/>
          </a:prstGeom>
          <a:noFill/>
          <a:ln>
            <a:noFill/>
          </a:ln>
        </p:spPr>
      </p:pic>
    </p:spTree>
  </p:cSld>
  <p:clrMapOvr>
    <a:masterClrMapping/>
  </p:clrMapOvr>
  <p:transition spd="slow">
    <p:cut/>
  </p:transition>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0" name="Shape 360"/>
        <p:cNvGrpSpPr/>
        <p:nvPr/>
      </p:nvGrpSpPr>
      <p:grpSpPr>
        <a:xfrm>
          <a:off x="0" y="0"/>
          <a:ext cx="0" cy="0"/>
          <a:chOff x="0" y="0"/>
          <a:chExt cx="0" cy="0"/>
        </a:xfrm>
      </p:grpSpPr>
      <p:pic>
        <p:nvPicPr>
          <p:cNvPr id="361" name="Shape 361"/>
          <p:cNvPicPr preferRelativeResize="0"/>
          <p:nvPr/>
        </p:nvPicPr>
        <p:blipFill>
          <a:blip r:embed="rId3">
            <a:alphaModFix/>
          </a:blip>
          <a:stretch>
            <a:fillRect/>
          </a:stretch>
        </p:blipFill>
        <p:spPr>
          <a:xfrm>
            <a:off x="5173600" y="773925"/>
            <a:ext cx="3773450" cy="1714800"/>
          </a:xfrm>
          <a:prstGeom prst="rect">
            <a:avLst/>
          </a:prstGeom>
          <a:noFill/>
          <a:ln cap="flat" cmpd="sng" w="19050">
            <a:solidFill>
              <a:srgbClr val="000000"/>
            </a:solidFill>
            <a:prstDash val="solid"/>
            <a:round/>
            <a:headEnd len="med" w="med" type="none"/>
            <a:tailEnd len="med" w="med" type="none"/>
          </a:ln>
        </p:spPr>
      </p:pic>
      <p:sp>
        <p:nvSpPr>
          <p:cNvPr id="362" name="Shape 362"/>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Lesson</a:t>
            </a:r>
            <a:r>
              <a:rPr b="1" lang="en" sz="2400">
                <a:solidFill>
                  <a:srgbClr val="000000"/>
                </a:solidFill>
              </a:rPr>
              <a:t> </a:t>
            </a:r>
            <a:r>
              <a:rPr b="1" lang="en" sz="2400"/>
              <a:t>3</a:t>
            </a:r>
            <a:r>
              <a:rPr b="1" lang="en" sz="2400">
                <a:solidFill>
                  <a:srgbClr val="000000"/>
                </a:solidFill>
              </a:rPr>
              <a:t> </a:t>
            </a:r>
            <a:r>
              <a:rPr lang="en" sz="2400">
                <a:solidFill>
                  <a:srgbClr val="000000"/>
                </a:solidFill>
              </a:rPr>
              <a:t>|</a:t>
            </a:r>
            <a:r>
              <a:rPr b="1" lang="en" sz="2400">
                <a:solidFill>
                  <a:srgbClr val="000000"/>
                </a:solidFill>
              </a:rPr>
              <a:t> </a:t>
            </a:r>
            <a:r>
              <a:rPr lang="en" sz="2400"/>
              <a:t>Summary + A Look Back</a:t>
            </a:r>
          </a:p>
        </p:txBody>
      </p:sp>
      <p:sp>
        <p:nvSpPr>
          <p:cNvPr id="363" name="Shape 363"/>
          <p:cNvSpPr txBox="1"/>
          <p:nvPr/>
        </p:nvSpPr>
        <p:spPr>
          <a:xfrm>
            <a:off x="89075" y="919250"/>
            <a:ext cx="4782600" cy="701399"/>
          </a:xfrm>
          <a:prstGeom prst="rect">
            <a:avLst/>
          </a:prstGeom>
          <a:noFill/>
          <a:ln>
            <a:noFill/>
          </a:ln>
        </p:spPr>
        <p:txBody>
          <a:bodyPr anchorCtr="0" anchor="t" bIns="91425" lIns="91425" rIns="91425" tIns="91425">
            <a:noAutofit/>
          </a:bodyPr>
          <a:lstStyle/>
          <a:p>
            <a:pPr lvl="0" rtl="0">
              <a:spcBef>
                <a:spcPts val="0"/>
              </a:spcBef>
              <a:buNone/>
            </a:pPr>
            <a:r>
              <a:rPr b="1" lang="en" sz="2000"/>
              <a:t>1 - </a:t>
            </a:r>
            <a:r>
              <a:rPr lang="en" sz="2000"/>
              <a:t>Android Multimedia</a:t>
            </a:r>
          </a:p>
          <a:p>
            <a:pPr indent="-342900" lvl="0" marL="914400" rtl="0">
              <a:spcBef>
                <a:spcPts val="0"/>
              </a:spcBef>
              <a:buSzPct val="100000"/>
              <a:buChar char="●"/>
            </a:pPr>
            <a:r>
              <a:rPr lang="en" sz="1800"/>
              <a:t>MediaPlayer</a:t>
            </a:r>
          </a:p>
          <a:p>
            <a:pPr indent="-342900" lvl="0" marL="914400" rtl="0">
              <a:spcBef>
                <a:spcPts val="0"/>
              </a:spcBef>
              <a:buSzPct val="100000"/>
              <a:buChar char="●"/>
            </a:pPr>
            <a:r>
              <a:rPr lang="en" sz="1800"/>
              <a:t>AudioManager</a:t>
            </a:r>
          </a:p>
        </p:txBody>
      </p:sp>
      <p:sp>
        <p:nvSpPr>
          <p:cNvPr id="364" name="Shape 364"/>
          <p:cNvSpPr txBox="1"/>
          <p:nvPr/>
        </p:nvSpPr>
        <p:spPr>
          <a:xfrm>
            <a:off x="89075" y="2276475"/>
            <a:ext cx="4661700"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2 - </a:t>
            </a:r>
            <a:r>
              <a:rPr lang="en" sz="2000"/>
              <a:t>C/C++</a:t>
            </a:r>
          </a:p>
          <a:p>
            <a:pPr indent="-342900" lvl="0" marL="914400" rtl="0">
              <a:spcBef>
                <a:spcPts val="0"/>
              </a:spcBef>
              <a:buClr>
                <a:schemeClr val="dk1"/>
              </a:buClr>
              <a:buSzPct val="100000"/>
              <a:buChar char="●"/>
            </a:pPr>
            <a:r>
              <a:rPr lang="en" sz="1800">
                <a:solidFill>
                  <a:schemeClr val="dk1"/>
                </a:solidFill>
              </a:rPr>
              <a:t>C/C++</a:t>
            </a:r>
          </a:p>
          <a:p>
            <a:pPr indent="-342900" lvl="0" marL="914400" rtl="0">
              <a:spcBef>
                <a:spcPts val="0"/>
              </a:spcBef>
              <a:buClr>
                <a:schemeClr val="dk1"/>
              </a:buClr>
              <a:buSzPct val="100000"/>
              <a:buChar char="●"/>
            </a:pPr>
            <a:r>
              <a:rPr lang="en" sz="1800">
                <a:solidFill>
                  <a:schemeClr val="dk1"/>
                </a:solidFill>
              </a:rPr>
              <a:t>NDK</a:t>
            </a:r>
          </a:p>
          <a:p>
            <a:pPr lvl="0" rtl="0">
              <a:spcBef>
                <a:spcPts val="0"/>
              </a:spcBef>
              <a:buClr>
                <a:schemeClr val="dk1"/>
              </a:buClr>
              <a:buFont typeface="Arial"/>
              <a:buNone/>
            </a:pPr>
            <a:r>
              <a:t/>
            </a:r>
            <a:endParaRPr sz="2000"/>
          </a:p>
        </p:txBody>
      </p:sp>
      <p:sp>
        <p:nvSpPr>
          <p:cNvPr id="365" name="Shape 365"/>
          <p:cNvSpPr txBox="1"/>
          <p:nvPr/>
        </p:nvSpPr>
        <p:spPr>
          <a:xfrm>
            <a:off x="107975" y="3633700"/>
            <a:ext cx="4744799" cy="524999"/>
          </a:xfrm>
          <a:prstGeom prst="rect">
            <a:avLst/>
          </a:prstGeom>
          <a:noFill/>
          <a:ln>
            <a:noFill/>
          </a:ln>
        </p:spPr>
        <p:txBody>
          <a:bodyPr anchorCtr="0" anchor="t" bIns="91425" lIns="91425" rIns="91425" tIns="91425">
            <a:noAutofit/>
          </a:bodyPr>
          <a:lstStyle/>
          <a:p>
            <a:pPr lvl="0" rtl="0">
              <a:spcBef>
                <a:spcPts val="0"/>
              </a:spcBef>
              <a:buClr>
                <a:schemeClr val="dk1"/>
              </a:buClr>
              <a:buSzPct val="55000"/>
              <a:buFont typeface="Arial"/>
              <a:buNone/>
            </a:pPr>
            <a:r>
              <a:rPr b="1" lang="en" sz="2000"/>
              <a:t>3 - </a:t>
            </a:r>
            <a:r>
              <a:rPr lang="en" sz="2000">
                <a:solidFill>
                  <a:schemeClr val="dk1"/>
                </a:solidFill>
              </a:rPr>
              <a:t>Python</a:t>
            </a:r>
          </a:p>
        </p:txBody>
      </p:sp>
      <p:pic>
        <p:nvPicPr>
          <p:cNvPr id="366" name="Shape 366"/>
          <p:cNvPicPr preferRelativeResize="0"/>
          <p:nvPr/>
        </p:nvPicPr>
        <p:blipFill>
          <a:blip r:embed="rId4">
            <a:alphaModFix/>
          </a:blip>
          <a:stretch>
            <a:fillRect/>
          </a:stretch>
        </p:blipFill>
        <p:spPr>
          <a:xfrm>
            <a:off x="5406705" y="2629100"/>
            <a:ext cx="3307219" cy="2207025"/>
          </a:xfrm>
          <a:prstGeom prst="rect">
            <a:avLst/>
          </a:prstGeom>
          <a:noFill/>
          <a:ln cap="flat" cmpd="sng" w="19050">
            <a:solidFill>
              <a:srgbClr val="000000"/>
            </a:solidFill>
            <a:prstDash val="solid"/>
            <a:round/>
            <a:headEnd len="med" w="med" type="none"/>
            <a:tailEnd len="med" w="med" type="none"/>
          </a:ln>
        </p:spPr>
      </p:pic>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5" name="Shape 65"/>
        <p:cNvGrpSpPr/>
        <p:nvPr/>
      </p:nvGrpSpPr>
      <p:grpSpPr>
        <a:xfrm>
          <a:off x="0" y="0"/>
          <a:ext cx="0" cy="0"/>
          <a:chOff x="0" y="0"/>
          <a:chExt cx="0" cy="0"/>
        </a:xfrm>
      </p:grpSpPr>
      <p:sp>
        <p:nvSpPr>
          <p:cNvPr id="66" name="Shape 66"/>
          <p:cNvSpPr txBox="1"/>
          <p:nvPr>
            <p:ph idx="1" type="subTitle"/>
          </p:nvPr>
        </p:nvSpPr>
        <p:spPr>
          <a:xfrm>
            <a:off x="260325" y="529450"/>
            <a:ext cx="8178000" cy="4498500"/>
          </a:xfrm>
          <a:prstGeom prst="rect">
            <a:avLst/>
          </a:prstGeom>
        </p:spPr>
        <p:txBody>
          <a:bodyPr anchorCtr="0" anchor="t" bIns="91425" lIns="91425" rIns="91425" tIns="91425">
            <a:noAutofit/>
          </a:bodyPr>
          <a:lstStyle/>
          <a:p>
            <a:pPr indent="-342900" lvl="0" marL="457200" rtl="0" algn="l">
              <a:spcBef>
                <a:spcPts val="0"/>
              </a:spcBef>
              <a:buClr>
                <a:schemeClr val="dk1"/>
              </a:buClr>
              <a:buSzPct val="100000"/>
              <a:buChar char="●"/>
            </a:pPr>
            <a:r>
              <a:rPr b="1" lang="en" sz="1800">
                <a:solidFill>
                  <a:schemeClr val="dk1"/>
                </a:solidFill>
              </a:rPr>
              <a:t>IM - Instant Messaging: </a:t>
            </a:r>
            <a:r>
              <a:rPr lang="en" sz="1800">
                <a:solidFill>
                  <a:schemeClr val="dk1"/>
                </a:solidFill>
              </a:rPr>
              <a:t>System for exchanging typed electronic messages instantly via the Internet or cellular network.</a:t>
            </a:r>
          </a:p>
          <a:p>
            <a:pPr lvl="0" rtl="0" algn="l">
              <a:spcBef>
                <a:spcPts val="0"/>
              </a:spcBef>
              <a:buNone/>
            </a:pPr>
            <a:r>
              <a:t/>
            </a:r>
            <a:endParaRPr b="1" sz="1800">
              <a:solidFill>
                <a:schemeClr val="dk1"/>
              </a:solidFill>
            </a:endParaRPr>
          </a:p>
          <a:p>
            <a:pPr indent="-342900" lvl="0" marL="457200" rtl="0" algn="l">
              <a:spcBef>
                <a:spcPts val="0"/>
              </a:spcBef>
              <a:buClr>
                <a:schemeClr val="dk1"/>
              </a:buClr>
              <a:buSzPct val="100000"/>
              <a:buChar char="●"/>
            </a:pPr>
            <a:r>
              <a:rPr b="1" lang="en" sz="1800">
                <a:solidFill>
                  <a:schemeClr val="dk1"/>
                </a:solidFill>
              </a:rPr>
              <a:t>MHP - Multimedia Home Platform: </a:t>
            </a:r>
            <a:r>
              <a:rPr lang="en" sz="1800">
                <a:solidFill>
                  <a:schemeClr val="dk1"/>
                </a:solidFill>
              </a:rPr>
              <a:t>Digital video broadcasting (DVB) with the internet and the World Wide Web.</a:t>
            </a:r>
          </a:p>
          <a:p>
            <a:pPr lvl="0" rtl="0" algn="l">
              <a:spcBef>
                <a:spcPts val="0"/>
              </a:spcBef>
              <a:buNone/>
            </a:pPr>
            <a:r>
              <a:t/>
            </a:r>
            <a:endParaRPr b="1" sz="1800">
              <a:solidFill>
                <a:schemeClr val="dk1"/>
              </a:solidFill>
            </a:endParaRPr>
          </a:p>
          <a:p>
            <a:pPr indent="-342900" lvl="0" marL="457200" rtl="0" algn="l">
              <a:spcBef>
                <a:spcPts val="0"/>
              </a:spcBef>
              <a:buClr>
                <a:schemeClr val="dk1"/>
              </a:buClr>
              <a:buSzPct val="100000"/>
              <a:buChar char="●"/>
            </a:pPr>
            <a:r>
              <a:rPr b="1" lang="en" sz="1800">
                <a:solidFill>
                  <a:schemeClr val="dk1"/>
                </a:solidFill>
              </a:rPr>
              <a:t>MIDI - Musical Instrument Digital Interface: </a:t>
            </a:r>
            <a:r>
              <a:rPr lang="en" sz="1800">
                <a:solidFill>
                  <a:schemeClr val="dk1"/>
                </a:solidFill>
              </a:rPr>
              <a:t>Protocol designed for recording and playback music on digital synthesizers that is supported by many makes of personal computer sound cards</a:t>
            </a:r>
          </a:p>
          <a:p>
            <a:pPr lvl="0" rtl="0" algn="l">
              <a:spcBef>
                <a:spcPts val="0"/>
              </a:spcBef>
              <a:buNone/>
            </a:pPr>
            <a:r>
              <a:t/>
            </a:r>
            <a:endParaRPr b="1" sz="1800">
              <a:solidFill>
                <a:schemeClr val="dk1"/>
              </a:solidFill>
            </a:endParaRPr>
          </a:p>
          <a:p>
            <a:pPr indent="-342900" lvl="0" marL="457200" rtl="0" algn="l">
              <a:spcBef>
                <a:spcPts val="0"/>
              </a:spcBef>
              <a:buClr>
                <a:schemeClr val="dk1"/>
              </a:buClr>
              <a:buSzPct val="100000"/>
              <a:buChar char="●"/>
            </a:pPr>
            <a:r>
              <a:rPr b="1" lang="en" sz="1800">
                <a:solidFill>
                  <a:schemeClr val="dk1"/>
                </a:solidFill>
              </a:rPr>
              <a:t>RAM - Real Audio Media: </a:t>
            </a:r>
            <a:r>
              <a:rPr lang="en" sz="1800">
                <a:solidFill>
                  <a:schemeClr val="dk1"/>
                </a:solidFill>
              </a:rPr>
              <a:t>May refer to analog tape cassettes and digital CDs as well as to computer files containing audio in any number of digital formats.</a:t>
            </a:r>
          </a:p>
          <a:p>
            <a:pPr lvl="0" rtl="0" algn="l">
              <a:spcBef>
                <a:spcPts val="0"/>
              </a:spcBef>
              <a:buNone/>
            </a:pPr>
            <a:r>
              <a:t/>
            </a:r>
            <a:endParaRPr b="1" sz="1800">
              <a:solidFill>
                <a:schemeClr val="dk1"/>
              </a:solidFill>
            </a:endParaRPr>
          </a:p>
          <a:p>
            <a:pPr indent="-342900" lvl="0" marL="457200" rtl="0" algn="l">
              <a:spcBef>
                <a:spcPts val="0"/>
              </a:spcBef>
              <a:buClr>
                <a:schemeClr val="dk1"/>
              </a:buClr>
              <a:buSzPct val="100000"/>
              <a:buChar char="●"/>
            </a:pPr>
            <a:r>
              <a:rPr b="1" lang="en" sz="1800">
                <a:solidFill>
                  <a:schemeClr val="dk1"/>
                </a:solidFill>
              </a:rPr>
              <a:t>VT - Video Telephony: </a:t>
            </a:r>
            <a:r>
              <a:rPr lang="en" sz="1800">
                <a:solidFill>
                  <a:schemeClr val="dk1"/>
                </a:solidFill>
              </a:rPr>
              <a:t>Full-duplex, real-time audio-visual communication between or among end users</a:t>
            </a:r>
          </a:p>
        </p:txBody>
      </p:sp>
      <p:sp>
        <p:nvSpPr>
          <p:cNvPr id="67" name="Shape 67"/>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1</a:t>
            </a:r>
            <a:r>
              <a:rPr b="1" lang="en" sz="2400">
                <a:solidFill>
                  <a:srgbClr val="000000"/>
                </a:solidFill>
              </a:rPr>
              <a:t> </a:t>
            </a:r>
            <a:r>
              <a:rPr lang="en" sz="2400">
                <a:solidFill>
                  <a:srgbClr val="000000"/>
                </a:solidFill>
              </a:rPr>
              <a:t>|</a:t>
            </a:r>
            <a:r>
              <a:rPr b="1" lang="en" sz="2400">
                <a:solidFill>
                  <a:srgbClr val="000000"/>
                </a:solidFill>
              </a:rPr>
              <a:t> </a:t>
            </a:r>
            <a:r>
              <a:rPr lang="en" sz="2400"/>
              <a:t>Acronyms</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1" name="Shape 71"/>
        <p:cNvGrpSpPr/>
        <p:nvPr/>
      </p:nvGrpSpPr>
      <p:grpSpPr>
        <a:xfrm>
          <a:off x="0" y="0"/>
          <a:ext cx="0" cy="0"/>
          <a:chOff x="0" y="0"/>
          <a:chExt cx="0" cy="0"/>
        </a:xfrm>
      </p:grpSpPr>
      <p:sp>
        <p:nvSpPr>
          <p:cNvPr id="72" name="Shape 72"/>
          <p:cNvSpPr txBox="1"/>
          <p:nvPr>
            <p:ph idx="1" type="subTitle"/>
          </p:nvPr>
        </p:nvSpPr>
        <p:spPr>
          <a:xfrm>
            <a:off x="286375" y="920225"/>
            <a:ext cx="8178000" cy="3521399"/>
          </a:xfrm>
          <a:prstGeom prst="rect">
            <a:avLst/>
          </a:prstGeom>
        </p:spPr>
        <p:txBody>
          <a:bodyPr anchorCtr="0" anchor="t" bIns="91425" lIns="91425" rIns="91425" tIns="91425">
            <a:noAutofit/>
          </a:bodyPr>
          <a:lstStyle/>
          <a:p>
            <a:pPr indent="-342900" lvl="0" marL="457200" rtl="0" algn="l">
              <a:spcBef>
                <a:spcPts val="0"/>
              </a:spcBef>
              <a:buClr>
                <a:schemeClr val="dk1"/>
              </a:buClr>
              <a:buSzPct val="100000"/>
              <a:buChar char="●"/>
            </a:pPr>
            <a:r>
              <a:rPr b="1" lang="en" sz="1800">
                <a:solidFill>
                  <a:schemeClr val="dk1"/>
                </a:solidFill>
              </a:rPr>
              <a:t>DSP Solution - Digital Signal Processing Solution: </a:t>
            </a:r>
            <a:r>
              <a:rPr lang="en" sz="1800">
                <a:solidFill>
                  <a:schemeClr val="dk1"/>
                </a:solidFill>
              </a:rPr>
              <a:t>Collect, process, compress, transmit, and display the analogue and digital data found in today’s most popular multimedia applications.</a:t>
            </a:r>
          </a:p>
          <a:p>
            <a:pPr lvl="0" rtl="0" algn="l">
              <a:spcBef>
                <a:spcPts val="0"/>
              </a:spcBef>
              <a:buNone/>
            </a:pPr>
            <a:r>
              <a:t/>
            </a:r>
            <a:endParaRPr b="1" sz="1800">
              <a:solidFill>
                <a:schemeClr val="dk1"/>
              </a:solidFill>
            </a:endParaRPr>
          </a:p>
          <a:p>
            <a:pPr indent="-342900" lvl="0" marL="457200" rtl="0" algn="l">
              <a:spcBef>
                <a:spcPts val="0"/>
              </a:spcBef>
              <a:buClr>
                <a:schemeClr val="dk1"/>
              </a:buClr>
              <a:buSzPct val="100000"/>
              <a:buChar char="●"/>
            </a:pPr>
            <a:r>
              <a:rPr b="1" lang="en" sz="1800">
                <a:solidFill>
                  <a:schemeClr val="dk1"/>
                </a:solidFill>
              </a:rPr>
              <a:t>SSE - Streaming SIMD Extensions: </a:t>
            </a:r>
            <a:r>
              <a:rPr lang="en" sz="1800">
                <a:solidFill>
                  <a:schemeClr val="dk1"/>
                </a:solidFill>
              </a:rPr>
              <a:t>Intel’s SSE and SSE2 tech are effectively sets of instructions for accelerating multimedia applications.</a:t>
            </a:r>
          </a:p>
          <a:p>
            <a:pPr lvl="0" rtl="0" algn="l">
              <a:spcBef>
                <a:spcPts val="0"/>
              </a:spcBef>
              <a:buNone/>
            </a:pPr>
            <a:r>
              <a:t/>
            </a:r>
            <a:endParaRPr b="1" sz="1800">
              <a:solidFill>
                <a:schemeClr val="dk1"/>
              </a:solidFill>
            </a:endParaRPr>
          </a:p>
          <a:p>
            <a:pPr indent="-342900" lvl="0" marL="457200" rtl="0" algn="l">
              <a:spcBef>
                <a:spcPts val="0"/>
              </a:spcBef>
              <a:buClr>
                <a:schemeClr val="dk1"/>
              </a:buClr>
              <a:buSzPct val="100000"/>
              <a:buChar char="●"/>
            </a:pPr>
            <a:r>
              <a:rPr b="1" lang="en" sz="1800">
                <a:solidFill>
                  <a:schemeClr val="dk1"/>
                </a:solidFill>
              </a:rPr>
              <a:t>sRGB - Standard Red, Green, Blue: </a:t>
            </a:r>
            <a:r>
              <a:rPr lang="en" sz="1800">
                <a:solidFill>
                  <a:schemeClr val="dk1"/>
                </a:solidFill>
              </a:rPr>
              <a:t>The colour space standard established by the International Electrotechnical Commission which forms the basis of colour matching hardware devices such as CRT monitors, LCD panels, projectors, printers, scanners, and digital cameras and applications, including the World Wide Web.</a:t>
            </a:r>
          </a:p>
        </p:txBody>
      </p:sp>
      <p:sp>
        <p:nvSpPr>
          <p:cNvPr id="73" name="Shape 73"/>
          <p:cNvSpPr txBox="1"/>
          <p:nvPr/>
        </p:nvSpPr>
        <p:spPr>
          <a:xfrm>
            <a:off x="76200" y="90550"/>
            <a:ext cx="7819200" cy="542999"/>
          </a:xfrm>
          <a:prstGeom prst="rect">
            <a:avLst/>
          </a:prstGeom>
          <a:noFill/>
          <a:ln>
            <a:noFill/>
          </a:ln>
        </p:spPr>
        <p:txBody>
          <a:bodyPr anchorCtr="0" anchor="b" bIns="91425" lIns="91425" rIns="91425" tIns="91425">
            <a:noAutofit/>
          </a:bodyPr>
          <a:lstStyle/>
          <a:p>
            <a:pPr lvl="0" rtl="0">
              <a:spcBef>
                <a:spcPts val="0"/>
              </a:spcBef>
              <a:buNone/>
            </a:pPr>
            <a:r>
              <a:rPr b="1" lang="en" sz="2400"/>
              <a:t>1</a:t>
            </a:r>
            <a:r>
              <a:rPr b="1" lang="en" sz="2400">
                <a:solidFill>
                  <a:srgbClr val="000000"/>
                </a:solidFill>
              </a:rPr>
              <a:t> </a:t>
            </a:r>
            <a:r>
              <a:rPr lang="en" sz="2400">
                <a:solidFill>
                  <a:srgbClr val="000000"/>
                </a:solidFill>
              </a:rPr>
              <a:t>|</a:t>
            </a:r>
            <a:r>
              <a:rPr b="1" lang="en" sz="2400">
                <a:solidFill>
                  <a:srgbClr val="000000"/>
                </a:solidFill>
              </a:rPr>
              <a:t> </a:t>
            </a:r>
            <a:r>
              <a:rPr lang="en" sz="2400"/>
              <a:t>Acronyms</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2"/>
                                        </p:tgtEl>
                                        <p:attrNameLst>
                                          <p:attrName>style.visibility</p:attrName>
                                        </p:attrNameLst>
                                      </p:cBhvr>
                                      <p:to>
                                        <p:strVal val="visible"/>
                                      </p:to>
                                    </p:set>
                                    <p:animEffect filter="fade" transition="in">
                                      <p:cBhvr>
                                        <p:cTn dur="1000"/>
                                        <p:tgtEl>
                                          <p:spTgt spid="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7" name="Shape 77"/>
        <p:cNvGrpSpPr/>
        <p:nvPr/>
      </p:nvGrpSpPr>
      <p:grpSpPr>
        <a:xfrm>
          <a:off x="0" y="0"/>
          <a:ext cx="0" cy="0"/>
          <a:chOff x="0" y="0"/>
          <a:chExt cx="0" cy="0"/>
        </a:xfrm>
      </p:grpSpPr>
      <p:sp>
        <p:nvSpPr>
          <p:cNvPr id="78" name="Shape 78"/>
          <p:cNvSpPr txBox="1"/>
          <p:nvPr>
            <p:ph type="ctrTitle"/>
          </p:nvPr>
        </p:nvSpPr>
        <p:spPr>
          <a:xfrm>
            <a:off x="3775800" y="223525"/>
            <a:ext cx="1395899" cy="524999"/>
          </a:xfrm>
          <a:prstGeom prst="rect">
            <a:avLst/>
          </a:prstGeom>
        </p:spPr>
        <p:txBody>
          <a:bodyPr anchorCtr="0" anchor="b" bIns="91425" lIns="91425" rIns="91425" tIns="91425">
            <a:noAutofit/>
          </a:bodyPr>
          <a:lstStyle/>
          <a:p>
            <a:pPr lvl="0" rtl="0" algn="l">
              <a:spcBef>
                <a:spcPts val="0"/>
              </a:spcBef>
              <a:buNone/>
            </a:pPr>
            <a:r>
              <a:rPr lang="en" sz="2400" u="sng"/>
              <a:t>BREAK</a:t>
            </a:r>
          </a:p>
        </p:txBody>
      </p:sp>
      <p:sp>
        <p:nvSpPr>
          <p:cNvPr id="79" name="Shape 79"/>
          <p:cNvSpPr txBox="1"/>
          <p:nvPr>
            <p:ph type="ctrTitle"/>
          </p:nvPr>
        </p:nvSpPr>
        <p:spPr>
          <a:xfrm>
            <a:off x="279600" y="844475"/>
            <a:ext cx="8584799" cy="4298999"/>
          </a:xfrm>
          <a:prstGeom prst="rect">
            <a:avLst/>
          </a:prstGeom>
        </p:spPr>
        <p:txBody>
          <a:bodyPr anchorCtr="0" anchor="t" bIns="91425" lIns="91425" rIns="91425" tIns="91425">
            <a:noAutofit/>
          </a:bodyPr>
          <a:lstStyle/>
          <a:p>
            <a:pPr lvl="0" rtl="0" algn="l">
              <a:spcBef>
                <a:spcPts val="0"/>
              </a:spcBef>
              <a:buNone/>
            </a:pPr>
            <a:r>
              <a:rPr lang="en" sz="2400"/>
              <a:t>Q:?</a:t>
            </a:r>
          </a:p>
          <a:p>
            <a:pPr lvl="0" rtl="0" algn="l">
              <a:spcBef>
                <a:spcPts val="0"/>
              </a:spcBef>
              <a:buNone/>
            </a:pPr>
            <a:r>
              <a:t/>
            </a:r>
            <a:endParaRPr sz="2400"/>
          </a:p>
          <a:p>
            <a:pPr lvl="0" rtl="0" algn="l">
              <a:spcBef>
                <a:spcPts val="0"/>
              </a:spcBef>
              <a:buNone/>
            </a:pPr>
            <a:r>
              <a:rPr b="0" lang="en" sz="2400"/>
              <a:t>a).</a:t>
            </a:r>
          </a:p>
          <a:p>
            <a:pPr lvl="0" rtl="0" algn="l">
              <a:spcBef>
                <a:spcPts val="0"/>
              </a:spcBef>
              <a:buNone/>
            </a:pPr>
            <a:r>
              <a:t/>
            </a:r>
            <a:endParaRPr b="0" sz="2400"/>
          </a:p>
          <a:p>
            <a:pPr lvl="0" rtl="0" algn="l">
              <a:spcBef>
                <a:spcPts val="0"/>
              </a:spcBef>
              <a:buNone/>
            </a:pPr>
            <a:r>
              <a:rPr b="0" lang="en" sz="2400"/>
              <a:t>b).</a:t>
            </a:r>
          </a:p>
          <a:p>
            <a:pPr lvl="0" rtl="0" algn="l">
              <a:spcBef>
                <a:spcPts val="0"/>
              </a:spcBef>
              <a:buNone/>
            </a:pPr>
            <a:r>
              <a:t/>
            </a:r>
            <a:endParaRPr b="0" sz="2400"/>
          </a:p>
          <a:p>
            <a:pPr lvl="0" rtl="0" algn="l">
              <a:spcBef>
                <a:spcPts val="0"/>
              </a:spcBef>
              <a:buNone/>
            </a:pPr>
            <a:r>
              <a:rPr b="0" lang="en" sz="2400"/>
              <a:t>c).</a:t>
            </a:r>
          </a:p>
          <a:p>
            <a:pPr lvl="0" rtl="0" algn="l">
              <a:spcBef>
                <a:spcPts val="0"/>
              </a:spcBef>
              <a:buNone/>
            </a:pPr>
            <a:r>
              <a:t/>
            </a:r>
            <a:endParaRPr b="0" sz="2400"/>
          </a:p>
          <a:p>
            <a:pPr lvl="0" rtl="0" algn="l">
              <a:spcBef>
                <a:spcPts val="0"/>
              </a:spcBef>
              <a:buNone/>
            </a:pPr>
            <a:r>
              <a:rPr b="0" lang="en" sz="2400"/>
              <a:t>d).</a:t>
            </a:r>
          </a:p>
          <a:p>
            <a:pPr lvl="0" rtl="0" algn="l">
              <a:spcBef>
                <a:spcPts val="0"/>
              </a:spcBef>
              <a:buNone/>
            </a:pPr>
            <a:r>
              <a:t/>
            </a:r>
            <a:endParaRPr b="0" sz="2400"/>
          </a:p>
          <a:p>
            <a:pPr lvl="0" rtl="0" algn="l">
              <a:spcBef>
                <a:spcPts val="0"/>
              </a:spcBef>
              <a:buNone/>
            </a:pPr>
            <a:r>
              <a:rPr b="0" lang="en" sz="2400"/>
              <a:t>e).</a:t>
            </a:r>
          </a:p>
        </p:txBody>
      </p:sp>
    </p:spTree>
  </p:cSld>
  <p:clrMapOvr>
    <a:masterClrMapping/>
  </p:clrMapOvr>
  <p:transition spd="slow">
    <p:cut/>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3" name="Shape 83"/>
        <p:cNvGrpSpPr/>
        <p:nvPr/>
      </p:nvGrpSpPr>
      <p:grpSpPr>
        <a:xfrm>
          <a:off x="0" y="0"/>
          <a:ext cx="0" cy="0"/>
          <a:chOff x="0" y="0"/>
          <a:chExt cx="0" cy="0"/>
        </a:xfrm>
      </p:grpSpPr>
      <p:sp>
        <p:nvSpPr>
          <p:cNvPr id="84" name="Shape 84"/>
          <p:cNvSpPr txBox="1"/>
          <p:nvPr>
            <p:ph idx="1" type="subTitle"/>
          </p:nvPr>
        </p:nvSpPr>
        <p:spPr>
          <a:xfrm>
            <a:off x="685800" y="2179353"/>
            <a:ext cx="7772400" cy="784799"/>
          </a:xfrm>
          <a:prstGeom prst="rect">
            <a:avLst/>
          </a:prstGeom>
        </p:spPr>
        <p:txBody>
          <a:bodyPr anchorCtr="0" anchor="t" bIns="91425" lIns="91425" rIns="91425" tIns="91425">
            <a:noAutofit/>
          </a:bodyPr>
          <a:lstStyle/>
          <a:p>
            <a:pPr lvl="0" rtl="0">
              <a:spcBef>
                <a:spcPts val="0"/>
              </a:spcBef>
              <a:buNone/>
            </a:pPr>
            <a:r>
              <a:rPr lang="en"/>
              <a:t>2 - Terminology </a:t>
            </a:r>
          </a:p>
        </p:txBody>
      </p:sp>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ight-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